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9" r:id="rId1"/>
    <p:sldMasterId id="2147484400" r:id="rId2"/>
  </p:sldMasterIdLst>
  <p:notesMasterIdLst>
    <p:notesMasterId r:id="rId68"/>
  </p:notesMasterIdLst>
  <p:handoutMasterIdLst>
    <p:handoutMasterId r:id="rId69"/>
  </p:handoutMasterIdLst>
  <p:sldIdLst>
    <p:sldId id="1117" r:id="rId3"/>
    <p:sldId id="1118" r:id="rId4"/>
    <p:sldId id="1656" r:id="rId5"/>
    <p:sldId id="1620" r:id="rId6"/>
    <p:sldId id="1641" r:id="rId7"/>
    <p:sldId id="1577" r:id="rId8"/>
    <p:sldId id="1578" r:id="rId9"/>
    <p:sldId id="1579" r:id="rId10"/>
    <p:sldId id="1580" r:id="rId11"/>
    <p:sldId id="1581" r:id="rId12"/>
    <p:sldId id="1582" r:id="rId13"/>
    <p:sldId id="1583" r:id="rId14"/>
    <p:sldId id="1665" r:id="rId15"/>
    <p:sldId id="1584" r:id="rId16"/>
    <p:sldId id="1642" r:id="rId17"/>
    <p:sldId id="1585" r:id="rId18"/>
    <p:sldId id="1586" r:id="rId19"/>
    <p:sldId id="1587" r:id="rId20"/>
    <p:sldId id="1588" r:id="rId21"/>
    <p:sldId id="1589" r:id="rId22"/>
    <p:sldId id="1590" r:id="rId23"/>
    <p:sldId id="1591" r:id="rId24"/>
    <p:sldId id="1592" r:id="rId25"/>
    <p:sldId id="1594" r:id="rId26"/>
    <p:sldId id="1593" r:id="rId27"/>
    <p:sldId id="1595" r:id="rId28"/>
    <p:sldId id="1596" r:id="rId29"/>
    <p:sldId id="1666" r:id="rId30"/>
    <p:sldId id="1597" r:id="rId31"/>
    <p:sldId id="1598" r:id="rId32"/>
    <p:sldId id="1622" r:id="rId33"/>
    <p:sldId id="1599" r:id="rId34"/>
    <p:sldId id="1600" r:id="rId35"/>
    <p:sldId id="1601" r:id="rId36"/>
    <p:sldId id="1602" r:id="rId37"/>
    <p:sldId id="1670" r:id="rId38"/>
    <p:sldId id="1671" r:id="rId39"/>
    <p:sldId id="1605" r:id="rId40"/>
    <p:sldId id="1606" r:id="rId41"/>
    <p:sldId id="1607" r:id="rId42"/>
    <p:sldId id="1623" r:id="rId43"/>
    <p:sldId id="1608" r:id="rId44"/>
    <p:sldId id="1609" r:id="rId45"/>
    <p:sldId id="1610" r:id="rId46"/>
    <p:sldId id="1624" r:id="rId47"/>
    <p:sldId id="1625" r:id="rId48"/>
    <p:sldId id="1643" r:id="rId49"/>
    <p:sldId id="1644" r:id="rId50"/>
    <p:sldId id="1612" r:id="rId51"/>
    <p:sldId id="1667" r:id="rId52"/>
    <p:sldId id="1613" r:id="rId53"/>
    <p:sldId id="1614" r:id="rId54"/>
    <p:sldId id="1615" r:id="rId55"/>
    <p:sldId id="1616" r:id="rId56"/>
    <p:sldId id="1617" r:id="rId57"/>
    <p:sldId id="1618" r:id="rId58"/>
    <p:sldId id="1627" r:id="rId59"/>
    <p:sldId id="1668" r:id="rId60"/>
    <p:sldId id="1628" r:id="rId61"/>
    <p:sldId id="1629" r:id="rId62"/>
    <p:sldId id="1630" r:id="rId63"/>
    <p:sldId id="1645" r:id="rId64"/>
    <p:sldId id="1646" r:id="rId65"/>
    <p:sldId id="1647" r:id="rId66"/>
    <p:sldId id="1672" r:id="rId67"/>
  </p:sldIdLst>
  <p:sldSz cx="9144000" cy="6858000" type="screen4x3"/>
  <p:notesSz cx="7023100" cy="9309100"/>
  <p:defaultTextStyle>
    <a:defPPr>
      <a:defRPr lang="ar-SA"/>
    </a:defPPr>
    <a:lvl1pPr algn="l" rtl="0" fontAlgn="base">
      <a:spcBef>
        <a:spcPct val="50000"/>
      </a:spcBef>
      <a:spcAft>
        <a:spcPct val="0"/>
      </a:spcAft>
      <a:defRPr sz="4800" kern="1200">
        <a:solidFill>
          <a:schemeClr val="tx1"/>
        </a:solidFill>
        <a:latin typeface="Tahoma" pitchFamily="34" charset="0"/>
        <a:ea typeface="+mn-ea"/>
        <a:cs typeface="Alvi Nastaleeq" pitchFamily="2" charset="-78"/>
      </a:defRPr>
    </a:lvl1pPr>
    <a:lvl2pPr marL="457200" algn="l" rtl="0" fontAlgn="base">
      <a:spcBef>
        <a:spcPct val="50000"/>
      </a:spcBef>
      <a:spcAft>
        <a:spcPct val="0"/>
      </a:spcAft>
      <a:defRPr sz="4800" kern="1200">
        <a:solidFill>
          <a:schemeClr val="tx1"/>
        </a:solidFill>
        <a:latin typeface="Tahoma" pitchFamily="34" charset="0"/>
        <a:ea typeface="+mn-ea"/>
        <a:cs typeface="Alvi Nastaleeq" pitchFamily="2" charset="-78"/>
      </a:defRPr>
    </a:lvl2pPr>
    <a:lvl3pPr marL="914400" algn="l" rtl="0" fontAlgn="base">
      <a:spcBef>
        <a:spcPct val="50000"/>
      </a:spcBef>
      <a:spcAft>
        <a:spcPct val="0"/>
      </a:spcAft>
      <a:defRPr sz="4800" kern="1200">
        <a:solidFill>
          <a:schemeClr val="tx1"/>
        </a:solidFill>
        <a:latin typeface="Tahoma" pitchFamily="34" charset="0"/>
        <a:ea typeface="+mn-ea"/>
        <a:cs typeface="Alvi Nastaleeq" pitchFamily="2" charset="-78"/>
      </a:defRPr>
    </a:lvl3pPr>
    <a:lvl4pPr marL="1371600" algn="l" rtl="0" fontAlgn="base">
      <a:spcBef>
        <a:spcPct val="50000"/>
      </a:spcBef>
      <a:spcAft>
        <a:spcPct val="0"/>
      </a:spcAft>
      <a:defRPr sz="4800" kern="1200">
        <a:solidFill>
          <a:schemeClr val="tx1"/>
        </a:solidFill>
        <a:latin typeface="Tahoma" pitchFamily="34" charset="0"/>
        <a:ea typeface="+mn-ea"/>
        <a:cs typeface="Alvi Nastaleeq" pitchFamily="2" charset="-78"/>
      </a:defRPr>
    </a:lvl4pPr>
    <a:lvl5pPr marL="1828800" algn="l" rtl="0" fontAlgn="base">
      <a:spcBef>
        <a:spcPct val="50000"/>
      </a:spcBef>
      <a:spcAft>
        <a:spcPct val="0"/>
      </a:spcAft>
      <a:defRPr sz="4800" kern="1200">
        <a:solidFill>
          <a:schemeClr val="tx1"/>
        </a:solidFill>
        <a:latin typeface="Tahoma" pitchFamily="34" charset="0"/>
        <a:ea typeface="+mn-ea"/>
        <a:cs typeface="Alvi Nastaleeq" pitchFamily="2" charset="-78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Tahoma" pitchFamily="34" charset="0"/>
        <a:ea typeface="+mn-ea"/>
        <a:cs typeface="Alvi Nastaleeq" pitchFamily="2" charset="-78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Tahoma" pitchFamily="34" charset="0"/>
        <a:ea typeface="+mn-ea"/>
        <a:cs typeface="Alvi Nastaleeq" pitchFamily="2" charset="-78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Tahoma" pitchFamily="34" charset="0"/>
        <a:ea typeface="+mn-ea"/>
        <a:cs typeface="Alvi Nastaleeq" pitchFamily="2" charset="-78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Tahoma" pitchFamily="34" charset="0"/>
        <a:ea typeface="+mn-ea"/>
        <a:cs typeface="Alvi Nastaleeq" pitchFamily="2" charset="-7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003300"/>
    <a:srgbClr val="006600"/>
    <a:srgbClr val="FF9953"/>
    <a:srgbClr val="A40079"/>
    <a:srgbClr val="008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711" autoAdjust="0"/>
    <p:restoredTop sz="84229" autoAdjust="0"/>
  </p:normalViewPr>
  <p:slideViewPr>
    <p:cSldViewPr>
      <p:cViewPr varScale="1">
        <p:scale>
          <a:sx n="51" d="100"/>
          <a:sy n="51" d="100"/>
        </p:scale>
        <p:origin x="-3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14" y="0"/>
    </p:cViewPr>
  </p:sorterViewPr>
  <p:notesViewPr>
    <p:cSldViewPr>
      <p:cViewPr varScale="1">
        <p:scale>
          <a:sx n="52" d="100"/>
          <a:sy n="52" d="100"/>
        </p:scale>
        <p:origin x="-1836" y="-90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 rtl="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 rtl="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979863" y="8842375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 rtl="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842375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 rtl="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115C6-8191-4864-9539-EDD59B714A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1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31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979863" y="8842375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1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842375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B2E601-25E3-45C3-8560-68383F671F7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1588" y="8842375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84" tIns="46392" rIns="92784" bIns="46392" anchor="b"/>
          <a:lstStyle/>
          <a:p>
            <a:pPr defTabSz="927100" rtl="1">
              <a:spcBef>
                <a:spcPct val="0"/>
              </a:spcBef>
            </a:pPr>
            <a:fld id="{9D2BB045-546D-4449-9ACA-B9819796F6F9}" type="slidenum">
              <a:rPr lang="ar-SA" sz="1200">
                <a:latin typeface="Arial" pitchFamily="34" charset="0"/>
                <a:cs typeface="Arial" pitchFamily="34" charset="0"/>
              </a:rPr>
              <a:pPr defTabSz="927100" rtl="1">
                <a:spcBef>
                  <a:spcPct val="0"/>
                </a:spcBef>
              </a:pPr>
              <a:t>2</a:t>
            </a:fld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21188"/>
            <a:ext cx="5622925" cy="4189412"/>
          </a:xfrm>
          <a:noFill/>
          <a:ln/>
        </p:spPr>
        <p:txBody>
          <a:bodyPr lIns="92784" tIns="46392" rIns="92784" bIns="46392"/>
          <a:lstStyle/>
          <a:p>
            <a:pPr eaLnBrk="1" hangingPunct="1"/>
            <a:r>
              <a:rPr lang="en-US" smtClean="0"/>
              <a:t>Allah has chosen you out of the thousands that are out there.  Thank Allah for this tremendous blessing by learning with full attention and interaction. </a:t>
            </a:r>
          </a:p>
          <a:p>
            <a:pPr eaLnBrk="1" hangingPunct="1"/>
            <a:r>
              <a:rPr lang="en-US" smtClean="0"/>
              <a:t>You have already come walking towards Allah.  Now He will come running towards you (as in Hadith).  InshaAllah, you will continue in this journey till the end.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Can’t avoid these!  May Allah help us prepare for these.  It is not the Arabic knowledge but one’s faith and actions during his life which will help him answer these questions.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3AD6EC-82E2-45D3-BF11-652D9CB329EA}" type="slidenum">
              <a:rPr lang="ar-SA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08398-CCB2-4F9A-9E6D-5C997042117E}" type="slidenum">
              <a:rPr lang="ar-SA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5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7525" indent="-517525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How?</a:t>
            </a:r>
          </a:p>
          <a:p>
            <a:pPr marL="517525" indent="-517525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By the </a:t>
            </a:r>
            <a:r>
              <a:rPr lang="en-US" dirty="0" err="1" smtClean="0"/>
              <a:t>Sunna</a:t>
            </a:r>
            <a:r>
              <a:rPr lang="en-US" dirty="0" smtClean="0"/>
              <a:t> of Prophet SAS, He used to recite three </a:t>
            </a:r>
            <a:r>
              <a:rPr lang="en-US" dirty="0" err="1" smtClean="0"/>
              <a:t>Qul</a:t>
            </a:r>
            <a:r>
              <a:rPr lang="en-US" dirty="0" smtClean="0"/>
              <a:t>, after every obligatory prayer, and 3 times after </a:t>
            </a:r>
            <a:r>
              <a:rPr lang="en-US" dirty="0" err="1" smtClean="0"/>
              <a:t>Fajr</a:t>
            </a:r>
            <a:r>
              <a:rPr lang="en-US" dirty="0" smtClean="0"/>
              <a:t> and </a:t>
            </a:r>
            <a:r>
              <a:rPr lang="en-US" dirty="0" err="1" smtClean="0"/>
              <a:t>Maghrib</a:t>
            </a:r>
            <a:r>
              <a:rPr lang="en-US" dirty="0" smtClean="0"/>
              <a:t> prayer.</a:t>
            </a:r>
            <a:endParaRPr lang="ar-SA" dirty="0" smtClean="0"/>
          </a:p>
          <a:p>
            <a:pPr marL="517525" indent="-517525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Every one wants to be safe!</a:t>
            </a:r>
            <a:endParaRPr lang="ar-SA" dirty="0" smtClean="0"/>
          </a:p>
          <a:p>
            <a:pPr marL="517525" indent="-517525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This is the formulae to be protected from all sought of evils, provided to us by, in whose hands is all the creation.</a:t>
            </a:r>
            <a:endParaRPr lang="ur-PK" dirty="0" smtClean="0"/>
          </a:p>
          <a:p>
            <a:pPr marL="517525" indent="-517525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And if we don’t apply, the loss is ours only!!</a:t>
            </a:r>
            <a:endParaRPr lang="ar-SA" dirty="0" smtClean="0"/>
          </a:p>
          <a:p>
            <a:pPr marL="517525" indent="-517525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4E200-01E8-4F02-A634-B92F8267A32B}" type="slidenum">
              <a:rPr lang="ar-SA" smtClean="0">
                <a:latin typeface="Arial" pitchFamily="34" charset="0"/>
                <a:cs typeface="Arial" pitchFamily="34" charset="0"/>
              </a:rPr>
              <a:pPr/>
              <a:t>61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een"/>
          <p:cNvPicPr>
            <a:picLocks noChangeAspect="1" noChangeArrowheads="1"/>
          </p:cNvPicPr>
          <p:nvPr/>
        </p:nvPicPr>
        <p:blipFill>
          <a:blip r:embed="rId2" cstate="print"/>
          <a:srcRect b="10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8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78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63197-5E92-468F-8DF0-42757FA5A34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B5589-725E-49F3-9CA7-CEE369FA055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426B2-00F7-4880-BB3F-4C7D6F2D470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AD10-AD38-4B69-A0C7-6D5ECBA173E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76441-8D9A-4936-BD6C-8CD391FD69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8418" name="Picture 2" descr="Green"/>
          <p:cNvPicPr>
            <a:picLocks noChangeAspect="1" noChangeArrowheads="1"/>
          </p:cNvPicPr>
          <p:nvPr userDrawn="1"/>
        </p:nvPicPr>
        <p:blipFill>
          <a:blip r:embed="rId2" cstate="print"/>
          <a:srcRect t="10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6841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6842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468421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spcBef>
                <a:spcPct val="0"/>
              </a:spcBef>
            </a:pPr>
            <a:endParaRPr lang="en-US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684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spcBef>
                <a:spcPct val="0"/>
              </a:spcBef>
            </a:pPr>
            <a:endParaRPr lang="en-US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6842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194652-CE65-4766-A3DD-0413A750B8DE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BA5A5C-9F24-411F-A0C3-9904F0E3C69D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BE682F-2397-4876-B736-5CB4E88B98C3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BB7F6C-A4B6-4F8E-BBB5-3EFE30C56603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422225-4FA6-4737-9448-7A1080F63D25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4C02F7-796D-4855-BC79-C64B675FEA85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87066-6707-4C5B-9A89-80139F765AE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6D3F66-5B41-4F40-85A6-6C4464F84F08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F7FC14-C562-4527-AFE8-D626F50CABD6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2319DD-F778-4AF3-9388-ED3F7BA3716D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8A317F-E7D1-448E-8839-6463736BB713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97734D-064A-45B3-90EC-CC54E024D641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16E8358-6418-40E7-BC49-C6C06C1E107B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21161FA-0733-4ED3-803C-B34A668FFD08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3CD6-FF5B-4328-AE47-265E68A325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4A7EF-FBDF-48F3-B742-3969FD82FC6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EBD40-9F02-4CE7-9C9D-A20288C10F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CC1DC-4BD0-4E84-BA59-8D214BF8E2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D213D-75BA-4270-B3EA-035EABEC182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BFEB8-89ED-450F-9A9A-AB333148E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68E93-EF57-44BF-AF49-3EA68057B2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"/>
          <p:cNvPicPr>
            <a:picLocks noChangeAspect="1" noChangeArrowheads="1"/>
          </p:cNvPicPr>
          <p:nvPr/>
        </p:nvPicPr>
        <p:blipFill>
          <a:blip r:embed="rId15" cstate="print"/>
          <a:srcRect l="6250" t="5624" r="5167" b="146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77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0910FC-FEE3-407F-8DEE-478502654B2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6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  <p:sldLayoutId id="2147484384" r:id="rId12"/>
    <p:sldLayoutId id="214748438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Majidi" pitchFamily="2" charset="-78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Majidi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Majidi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Majidi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Majidi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Nafees Web Naskh" pitchFamily="2" charset="-78"/>
        </a:defRPr>
      </a:lvl6pPr>
      <a:lvl7pPr marL="914400" algn="ctr" rtl="1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Nafees Web Naskh" pitchFamily="2" charset="-78"/>
        </a:defRPr>
      </a:lvl7pPr>
      <a:lvl8pPr marL="1371600" algn="ctr" rtl="1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Nafees Web Naskh" pitchFamily="2" charset="-78"/>
        </a:defRPr>
      </a:lvl8pPr>
      <a:lvl9pPr marL="1828800" algn="ctr" rtl="1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Nafees Web Naskh" pitchFamily="2" charset="-78"/>
        </a:defRPr>
      </a:lvl9pPr>
    </p:titleStyle>
    <p:bodyStyle>
      <a:lvl1pPr marL="577850" indent="-577850" algn="r" rtl="1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90000"/>
        <a:buFont typeface="Wingdings" pitchFamily="2" charset="2"/>
        <a:buChar char="×"/>
        <a:defRPr sz="3200">
          <a:solidFill>
            <a:srgbClr val="FFFF00"/>
          </a:solidFill>
          <a:latin typeface="+mn-lt"/>
          <a:ea typeface="+mn-ea"/>
          <a:cs typeface="Majidi" pitchFamily="2" charset="-78"/>
        </a:defRPr>
      </a:lvl1pPr>
      <a:lvl2pPr marL="1025525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  <a:cs typeface="Majidi" pitchFamily="2" charset="-78"/>
        </a:defRPr>
      </a:lvl2pPr>
      <a:lvl3pPr marL="1368425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rgbClr val="FFFF00"/>
          </a:solidFill>
          <a:latin typeface="+mn-lt"/>
          <a:cs typeface="Majidi" pitchFamily="2" charset="-78"/>
        </a:defRPr>
      </a:lvl3pPr>
      <a:lvl4pPr marL="1711325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  <a:cs typeface="Majidi" pitchFamily="2" charset="-78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rgbClr val="FFFF00"/>
          </a:solidFill>
          <a:latin typeface="+mn-lt"/>
          <a:cs typeface="Majidi" pitchFamily="2" charset="-78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rgbClr val="FFFF00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rgbClr val="FFFF00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rgbClr val="FFFF00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rgbClr val="FFFF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7394" name="Picture 2" descr="Green"/>
          <p:cNvPicPr>
            <a:picLocks noChangeAspect="1" noChangeArrowheads="1"/>
          </p:cNvPicPr>
          <p:nvPr userDrawn="1"/>
        </p:nvPicPr>
        <p:blipFill>
          <a:blip r:embed="rId15" cstate="print"/>
          <a:srcRect b="10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673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4673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673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spcBef>
                <a:spcPct val="0"/>
              </a:spcBef>
            </a:pPr>
            <a:fld id="{FAC90C73-5350-4A8B-A4C3-AF2ADC645ABB}" type="slidenum">
              <a:rPr lang="ar-SA" smtClean="0">
                <a:solidFill>
                  <a:srgbClr val="FFFFFF"/>
                </a:solidFill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‹#›</a:t>
            </a:fld>
            <a:endParaRPr lang="en-GB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467398" name="Picture 6" descr="DPPR-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101725" cy="1179513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  <p:sldLayoutId id="2147484412" r:id="rId12"/>
    <p:sldLayoutId id="2147484413" r:id="rId13"/>
  </p:sldLayoutIdLst>
  <p:timing>
    <p:tnLst>
      <p:par>
        <p:cTn id="1" dur="indefinite" restart="never" nodeType="tmRoot"/>
      </p:par>
    </p:tnLst>
  </p:timing>
  <p:txStyles>
    <p:titleStyle>
      <a:lvl1pPr algn="ctr" rtl="1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pitchFamily="34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pitchFamily="34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pitchFamily="34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rgbClr val="FFFFFF"/>
        </a:buClr>
        <a:buSzPct val="90000"/>
        <a:buFont typeface="Wingdings" pitchFamily="2" charset="2"/>
        <a:buChar char="Ø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rgbClr val="FFFF00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rgbClr val="FFFF00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rgbClr val="FFFF00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rgbClr val="FFFF00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rgbClr val="FFFF00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rgbClr val="FFFF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429000" y="76200"/>
            <a:ext cx="2514600" cy="140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600">
                <a:latin typeface="Alvi Nastaleeq" pitchFamily="2" charset="-78"/>
                <a:sym typeface="AGA Arabesque" pitchFamily="2" charset="2"/>
              </a:rPr>
              <a:t>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86000"/>
            <a:ext cx="9144000" cy="18288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FF00"/>
                </a:solidFill>
                <a:cs typeface="Tahoma" pitchFamily="34" charset="0"/>
              </a:rPr>
              <a:t>Understand Qur’an &amp; Salah</a:t>
            </a:r>
            <a:r>
              <a:rPr lang="ur-PK" sz="34600" smtClean="0">
                <a:solidFill>
                  <a:srgbClr val="FFFF00"/>
                </a:solidFill>
                <a:cs typeface="Tahoma" pitchFamily="34" charset="0"/>
              </a:rPr>
              <a:t/>
            </a:r>
            <a:br>
              <a:rPr lang="ur-PK" sz="34600" smtClean="0">
                <a:solidFill>
                  <a:srgbClr val="FFFF00"/>
                </a:solidFill>
                <a:cs typeface="Tahoma" pitchFamily="34" charset="0"/>
              </a:rPr>
            </a:br>
            <a:r>
              <a:rPr lang="en-US" sz="2800" b="1" smtClean="0">
                <a:solidFill>
                  <a:srgbClr val="FFFF00"/>
                </a:solidFill>
                <a:cs typeface="Tahoma" pitchFamily="34" charset="0"/>
              </a:rPr>
              <a:t>The Easy Way</a:t>
            </a:r>
            <a:endParaRPr lang="en-US" sz="440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4000" b="1" dirty="0" smtClean="0">
                <a:solidFill>
                  <a:schemeClr val="tx1"/>
                </a:solidFill>
                <a:cs typeface="Tahoma" pitchFamily="34" charset="0"/>
              </a:rPr>
              <a:t>Lesson -11a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03875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133600"/>
                <a:gridCol w="2133600"/>
                <a:gridCol w="22098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قُلْ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أَعُوذُ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بِرَبِّ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الْفَلَقِ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Say, 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“I seek refuge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(the) Lord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daybreak,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457200" y="2667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ف ل ق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3894" name="Rectangle 22"/>
          <p:cNvSpPr>
            <a:spLocks noChangeArrowheads="1"/>
          </p:cNvSpPr>
          <p:nvPr/>
        </p:nvSpPr>
        <p:spPr bwMode="auto">
          <a:xfrm>
            <a:off x="1905000" y="4038600"/>
            <a:ext cx="4922838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1">
                <a:ea typeface="Times New Roman" pitchFamily="18" charset="0"/>
                <a:cs typeface="Tahoma" pitchFamily="34" charset="0"/>
              </a:rPr>
              <a:t>daybreak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038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8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05923" name="Group 3"/>
          <p:cNvGraphicFramePr>
            <a:graphicFrameLocks noGrp="1"/>
          </p:cNvGraphicFramePr>
          <p:nvPr/>
        </p:nvGraphicFramePr>
        <p:xfrm>
          <a:off x="152400" y="7620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133600"/>
                <a:gridCol w="2133600"/>
                <a:gridCol w="22098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قُلْ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أَعُوذُ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بِرَبِّ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الْفَلَقِ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Say, 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“I seek refuge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(the) Lord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daybreak,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457200" y="76200"/>
            <a:ext cx="82296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3600" b="1" dirty="0">
                <a:cs typeface="Majidi" pitchFamily="2" charset="-78"/>
              </a:rPr>
              <a:t>Message from: </a:t>
            </a:r>
          </a:p>
        </p:txBody>
      </p:sp>
      <p:pic>
        <p:nvPicPr>
          <p:cNvPr id="2766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375" y="3162300"/>
            <a:ext cx="1228725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7670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279400" y="3241675"/>
            <a:ext cx="8382000" cy="3540125"/>
          </a:xfrm>
          <a:noFill/>
        </p:spPr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cs typeface="Tahoma" pitchFamily="34" charset="0"/>
              </a:rPr>
              <a:t>First realize that we are surrounded by evils, the whisperers, enviers, bad </a:t>
            </a:r>
            <a:br>
              <a:rPr lang="en-US" dirty="0" smtClean="0">
                <a:cs typeface="Tahoma" pitchFamily="34" charset="0"/>
              </a:rPr>
            </a:br>
            <a:r>
              <a:rPr lang="en-US" dirty="0" smtClean="0">
                <a:cs typeface="Tahoma" pitchFamily="34" charset="0"/>
              </a:rPr>
              <a:t>people, bad company, viruses, diseases …</a:t>
            </a:r>
            <a:endParaRPr lang="ar-SA" dirty="0" smtClean="0">
              <a:cs typeface="Tahoma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cs typeface="Tahoma" pitchFamily="34" charset="0"/>
              </a:rPr>
              <a:t>Request the Lord, acknowledging His greatness, His power, who kept us safe so far, to…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3822B-1F31-4E22-8543-AA949DFF334F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07971" name="Group 3"/>
          <p:cNvGraphicFramePr>
            <a:graphicFrameLocks noGrp="1"/>
          </p:cNvGraphicFramePr>
          <p:nvPr/>
        </p:nvGraphicFramePr>
        <p:xfrm>
          <a:off x="152400" y="7620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133600"/>
                <a:gridCol w="2133600"/>
                <a:gridCol w="22098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قُلْ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أَعُوذُ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بِرَبِّ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الْفَلَقِ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Say, 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“I seek refuge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(the) Lord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daybreak,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457200" y="125413"/>
            <a:ext cx="8229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3600" b="1">
                <a:cs typeface="Majidi" pitchFamily="2" charset="-78"/>
              </a:rPr>
              <a:t>Message from: </a:t>
            </a:r>
          </a:p>
        </p:txBody>
      </p:sp>
      <p:pic>
        <p:nvPicPr>
          <p:cNvPr id="2869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375" y="3162300"/>
            <a:ext cx="1228725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8694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51275"/>
            <a:ext cx="8686800" cy="3540125"/>
          </a:xfrm>
          <a:noFill/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Lord of daybreak: </a:t>
            </a:r>
            <a:r>
              <a:rPr lang="ar-SA" dirty="0" smtClean="0"/>
              <a:t> </a:t>
            </a:r>
            <a:r>
              <a:rPr lang="en-US" dirty="0" smtClean="0"/>
              <a:t>Just ponder how the </a:t>
            </a:r>
            <a:br>
              <a:rPr lang="en-US" dirty="0" smtClean="0"/>
            </a:br>
            <a:r>
              <a:rPr lang="en-US" dirty="0" smtClean="0"/>
              <a:t>daybreak occurs, the value of the Sun, the light </a:t>
            </a:r>
            <a:r>
              <a:rPr lang="en-US" dirty="0" smtClean="0"/>
              <a:t>of </a:t>
            </a:r>
            <a:r>
              <a:rPr lang="en-US" dirty="0" smtClean="0"/>
              <a:t>the Sun, warmth, design of the light, …</a:t>
            </a:r>
            <a:endParaRPr lang="ar-S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84771" name="Group 3"/>
          <p:cNvGraphicFramePr>
            <a:graphicFrameLocks noGrp="1"/>
          </p:cNvGraphicFramePr>
          <p:nvPr/>
        </p:nvGraphicFramePr>
        <p:xfrm>
          <a:off x="228600" y="762000"/>
          <a:ext cx="8686800" cy="2424113"/>
        </p:xfrm>
        <a:graphic>
          <a:graphicData uri="http://schemas.openxmlformats.org/drawingml/2006/table">
            <a:tbl>
              <a:tblPr rtl="1"/>
              <a:tblGrid>
                <a:gridCol w="3886200"/>
                <a:gridCol w="48006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قُلْ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أَعُوذُ</a:t>
                      </a:r>
                    </a:p>
                  </a:txBody>
                  <a:tcPr anchor="b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pic>
        <p:nvPicPr>
          <p:cNvPr id="2970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00675"/>
            <a:ext cx="1228725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Practice with imagination, feelings and prayer</a:t>
            </a:r>
            <a:endParaRPr lang="ar-SA" sz="2800" b="1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3684588"/>
          <a:ext cx="8915400" cy="2424113"/>
        </p:xfrm>
        <a:graphic>
          <a:graphicData uri="http://schemas.openxmlformats.org/drawingml/2006/table">
            <a:tbl>
              <a:tblPr rtl="1"/>
              <a:tblGrid>
                <a:gridCol w="3519237"/>
                <a:gridCol w="5396163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بِرَبِّ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الْفَلَقِ </a:t>
                      </a:r>
                    </a:p>
                  </a:txBody>
                  <a:tcPr anchor="b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259513" y="2182813"/>
            <a:ext cx="12080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 sz="380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Say,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39800" y="2233613"/>
            <a:ext cx="32194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 sz="380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“I seek refuge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56263" y="5181600"/>
            <a:ext cx="310673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 sz="380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In (the) Lord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260350" y="5172075"/>
            <a:ext cx="56197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 sz="380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(of) the daybreak,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10019" name="Group 3"/>
          <p:cNvGraphicFramePr>
            <a:graphicFrameLocks noGrp="1"/>
          </p:cNvGraphicFramePr>
          <p:nvPr/>
        </p:nvGraphicFramePr>
        <p:xfrm>
          <a:off x="152400" y="8382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1981200"/>
                <a:gridCol w="1905000"/>
                <a:gridCol w="2438400"/>
                <a:gridCol w="24384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مِن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شَرِّ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خَلَقَ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From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(the) evil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that which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created;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57200" y="-76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spcBef>
                <a:spcPct val="0"/>
              </a:spcBef>
            </a:pPr>
            <a:r>
              <a:rPr lang="ur-PK" sz="2400">
                <a:cs typeface="Majidi" pitchFamily="2" charset="-78"/>
              </a:rPr>
              <a:t>سُورَ</a:t>
            </a:r>
            <a:r>
              <a:rPr lang="ar-SA" sz="2400">
                <a:cs typeface="Majidi" pitchFamily="2" charset="-78"/>
              </a:rPr>
              <a:t>ةُ</a:t>
            </a:r>
            <a:r>
              <a:rPr lang="ur-PK" sz="2400">
                <a:cs typeface="Majidi" pitchFamily="2" charset="-78"/>
              </a:rPr>
              <a:t> </a:t>
            </a:r>
            <a:r>
              <a:rPr lang="ar-SA" sz="2400">
                <a:cs typeface="Majidi" pitchFamily="2" charset="-78"/>
              </a:rPr>
              <a:t>الفلق</a:t>
            </a:r>
            <a:endParaRPr lang="en-IN" sz="2400">
              <a:cs typeface="Majidi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7"/>
          <p:cNvSpPr>
            <a:spLocks noChangeArrowheads="1"/>
          </p:cNvSpPr>
          <p:nvPr/>
        </p:nvSpPr>
        <p:spPr bwMode="auto">
          <a:xfrm>
            <a:off x="1066800" y="2676525"/>
            <a:ext cx="7010400" cy="212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132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ajweed" pitchFamily="2" charset="-78"/>
              </a:rPr>
              <a:t>مِن 			شَرِّ</a:t>
            </a:r>
            <a:endParaRPr lang="en-US" sz="13200" dirty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ajweed" pitchFamily="2" charset="-78"/>
            </a:endParaRPr>
          </a:p>
        </p:txBody>
      </p:sp>
      <p:sp>
        <p:nvSpPr>
          <p:cNvPr id="31748" name="Rectangle 28"/>
          <p:cNvSpPr>
            <a:spLocks noChangeArrowheads="1"/>
          </p:cNvSpPr>
          <p:nvPr/>
        </p:nvSpPr>
        <p:spPr bwMode="auto">
          <a:xfrm>
            <a:off x="1600200" y="5715000"/>
            <a:ext cx="18288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From</a:t>
            </a:r>
            <a:r>
              <a:rPr lang="ar-SA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  </a:t>
            </a:r>
            <a:endParaRPr lang="en-US" sz="21800">
              <a:latin typeface="Alvi Nastaleeq" pitchFamily="2" charset="-78"/>
              <a:cs typeface="Times New Roman" pitchFamily="18" charset="0"/>
            </a:endParaRPr>
          </a:p>
        </p:txBody>
      </p:sp>
      <p:cxnSp>
        <p:nvCxnSpPr>
          <p:cNvPr id="31749" name="Straight Arrow Connector 4"/>
          <p:cNvCxnSpPr>
            <a:cxnSpLocks noChangeShapeType="1"/>
          </p:cNvCxnSpPr>
          <p:nvPr/>
        </p:nvCxnSpPr>
        <p:spPr bwMode="auto">
          <a:xfrm rot="10800000" flipV="1">
            <a:off x="2438400" y="4419600"/>
            <a:ext cx="3124200" cy="1371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1750" name="Straight Arrow Connector 5"/>
          <p:cNvCxnSpPr>
            <a:cxnSpLocks noChangeShapeType="1"/>
          </p:cNvCxnSpPr>
          <p:nvPr/>
        </p:nvCxnSpPr>
        <p:spPr bwMode="auto">
          <a:xfrm>
            <a:off x="3429000" y="4191000"/>
            <a:ext cx="2590800" cy="16002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7" name="Group 3"/>
          <p:cNvGraphicFramePr>
            <a:graphicFrameLocks noGrp="1"/>
          </p:cNvGraphicFramePr>
          <p:nvPr/>
        </p:nvGraphicFramePr>
        <p:xfrm>
          <a:off x="152400" y="4572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1981200"/>
                <a:gridCol w="1905000"/>
                <a:gridCol w="2438400"/>
                <a:gridCol w="24384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مِن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شَرِّ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خَلَقَ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From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(the) evil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that which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created;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31768" name="Rectangle 13"/>
          <p:cNvSpPr>
            <a:spLocks noChangeArrowheads="1"/>
          </p:cNvSpPr>
          <p:nvPr/>
        </p:nvSpPr>
        <p:spPr bwMode="auto">
          <a:xfrm>
            <a:off x="4514850" y="5715000"/>
            <a:ext cx="2825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(the) evil </a:t>
            </a:r>
            <a:endParaRPr lang="en-IN">
              <a:solidFill>
                <a:srgbClr val="FFFFFF"/>
              </a:solidFill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12067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1981200"/>
                <a:gridCol w="1905000"/>
                <a:gridCol w="2438400"/>
                <a:gridCol w="24384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مِن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شَرِّ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خَلَقَ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From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(the) evil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that which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created;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828800" y="2896474"/>
            <a:ext cx="4410075" cy="3504330"/>
            <a:chOff x="1344" y="2241"/>
            <a:chExt cx="1824" cy="1970"/>
          </a:xfrm>
        </p:grpSpPr>
        <p:grpSp>
          <p:nvGrpSpPr>
            <p:cNvPr id="32791" name="Group 21"/>
            <p:cNvGrpSpPr>
              <a:grpSpLocks/>
            </p:cNvGrpSpPr>
            <p:nvPr/>
          </p:nvGrpSpPr>
          <p:grpSpPr bwMode="auto">
            <a:xfrm>
              <a:off x="1344" y="2256"/>
              <a:ext cx="1824" cy="1955"/>
              <a:chOff x="1344" y="2256"/>
              <a:chExt cx="1824" cy="1955"/>
            </a:xfrm>
          </p:grpSpPr>
          <p:sp>
            <p:nvSpPr>
              <p:cNvPr id="32793" name="Oval 22"/>
              <p:cNvSpPr>
                <a:spLocks noChangeArrowheads="1"/>
              </p:cNvSpPr>
              <p:nvPr/>
            </p:nvSpPr>
            <p:spPr bwMode="auto">
              <a:xfrm>
                <a:off x="1819" y="3021"/>
                <a:ext cx="856" cy="1190"/>
              </a:xfrm>
              <a:prstGeom prst="ellipse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32794" name="AutoShape 23"/>
              <p:cNvSpPr>
                <a:spLocks noChangeArrowheads="1"/>
              </p:cNvSpPr>
              <p:nvPr/>
            </p:nvSpPr>
            <p:spPr bwMode="auto">
              <a:xfrm>
                <a:off x="1344" y="2256"/>
                <a:ext cx="1824" cy="762"/>
              </a:xfrm>
              <a:prstGeom prst="wedgeEllipseCallout">
                <a:avLst>
                  <a:gd name="adj1" fmla="val -29551"/>
                  <a:gd name="adj2" fmla="val 37009"/>
                </a:avLst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1"/>
                <a:r>
                  <a:rPr lang="ur-PK" sz="10600" b="1">
                    <a:solidFill>
                      <a:srgbClr val="FFFF99"/>
                    </a:solidFill>
                    <a:latin typeface="Nafees Nastaleeq" pitchFamily="2" charset="-78"/>
                    <a:cs typeface="Majidi" pitchFamily="2" charset="-78"/>
                  </a:rPr>
                  <a:t> </a:t>
                </a:r>
                <a:endParaRPr lang="en-US" sz="10600" b="1">
                  <a:solidFill>
                    <a:srgbClr val="FFFF99"/>
                  </a:solidFill>
                  <a:latin typeface="Nafees Nastaleeq" pitchFamily="2" charset="-78"/>
                  <a:cs typeface="Majidi" pitchFamily="2" charset="-78"/>
                </a:endParaRPr>
              </a:p>
            </p:txBody>
          </p:sp>
        </p:grpSp>
        <p:sp>
          <p:nvSpPr>
            <p:cNvPr id="32792" name="Text Box 24"/>
            <p:cNvSpPr txBox="1">
              <a:spLocks noChangeArrowheads="1"/>
            </p:cNvSpPr>
            <p:nvPr/>
          </p:nvSpPr>
          <p:spPr bwMode="auto">
            <a:xfrm>
              <a:off x="1728" y="2241"/>
              <a:ext cx="1104" cy="6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7200" b="1" dirty="0">
                  <a:cs typeface="Majidi" pitchFamily="2" charset="-78"/>
                </a:rPr>
                <a:t>from</a:t>
              </a:r>
            </a:p>
          </p:txBody>
        </p:sp>
      </p:grpSp>
      <p:sp>
        <p:nvSpPr>
          <p:cNvPr id="32789" name="Text Box 25"/>
          <p:cNvSpPr txBox="1">
            <a:spLocks noChangeArrowheads="1"/>
          </p:cNvSpPr>
          <p:nvPr/>
        </p:nvSpPr>
        <p:spPr bwMode="auto">
          <a:xfrm>
            <a:off x="-609600" y="3895725"/>
            <a:ext cx="93726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ur-PK" sz="9600" dirty="0">
                <a:latin typeface="Arial" pitchFamily="34" charset="0"/>
                <a:cs typeface="Majidi" pitchFamily="2" charset="-78"/>
              </a:rPr>
              <a:t>أَعُوذُ بِاﷲِ </a:t>
            </a:r>
            <a:r>
              <a:rPr lang="ur-PK" sz="15600" dirty="0">
                <a:latin typeface="Arial" pitchFamily="34" charset="0"/>
                <a:cs typeface="Majidi" pitchFamily="2" charset="-78"/>
              </a:rPr>
              <a:t>مِنَ</a:t>
            </a:r>
            <a:r>
              <a:rPr lang="ur-PK" sz="9600" dirty="0">
                <a:latin typeface="Arial" pitchFamily="34" charset="0"/>
                <a:cs typeface="Majidi" pitchFamily="2" charset="-78"/>
              </a:rPr>
              <a:t> الشَّيْطَان</a:t>
            </a:r>
            <a:endParaRPr lang="en-IN" sz="9600" dirty="0">
              <a:latin typeface="Arial" pitchFamily="34" charset="0"/>
              <a:cs typeface="Majidi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rtl="0"/>
            <a:r>
              <a:rPr lang="en-US" smtClean="0"/>
              <a:t>Be Careful!!!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sz="3600" dirty="0" smtClean="0"/>
              <a:t>Difference between  </a:t>
            </a:r>
            <a:r>
              <a:rPr lang="ar-SA" sz="7200" dirty="0" smtClean="0">
                <a:cs typeface="Tajweed" pitchFamily="2" charset="-78"/>
              </a:rPr>
              <a:t>مِنْ</a:t>
            </a:r>
            <a:r>
              <a:rPr lang="ar-SA" sz="5400" dirty="0" smtClean="0"/>
              <a:t> </a:t>
            </a:r>
            <a:r>
              <a:rPr lang="en-US" sz="5400" dirty="0" smtClean="0"/>
              <a:t>  </a:t>
            </a:r>
            <a:r>
              <a:rPr lang="en-US" sz="3600" dirty="0" smtClean="0"/>
              <a:t>and </a:t>
            </a:r>
            <a:r>
              <a:rPr lang="ar-SA" sz="7200" dirty="0" smtClean="0">
                <a:cs typeface="Tajweed" pitchFamily="2" charset="-78"/>
              </a:rPr>
              <a:t>مَنْ</a:t>
            </a:r>
            <a:endParaRPr lang="en-US" sz="7200" dirty="0" smtClean="0">
              <a:cs typeface="Tajweed" pitchFamily="2" charset="-78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3600" dirty="0" smtClean="0"/>
              <a:t>The 2 meanings of </a:t>
            </a:r>
            <a:r>
              <a:rPr lang="ar-SA" sz="5400" dirty="0" smtClean="0">
                <a:cs typeface="Tajweed" pitchFamily="2" charset="-78"/>
              </a:rPr>
              <a:t>مَنْ</a:t>
            </a:r>
            <a:endParaRPr lang="en-US" sz="5400" dirty="0" smtClean="0">
              <a:cs typeface="Tajwee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Oval 2"/>
          <p:cNvSpPr>
            <a:spLocks noChangeArrowheads="1"/>
          </p:cNvSpPr>
          <p:nvPr/>
        </p:nvSpPr>
        <p:spPr bwMode="auto">
          <a:xfrm>
            <a:off x="4800600" y="4419600"/>
            <a:ext cx="2667000" cy="1752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34819" name="Oval 3"/>
          <p:cNvSpPr>
            <a:spLocks noChangeArrowheads="1"/>
          </p:cNvSpPr>
          <p:nvPr/>
        </p:nvSpPr>
        <p:spPr bwMode="auto">
          <a:xfrm>
            <a:off x="2819400" y="3810000"/>
            <a:ext cx="2057400" cy="30480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800600" y="4860925"/>
            <a:ext cx="31242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cs typeface="Arial" pitchFamily="34" charset="0"/>
              </a:rPr>
              <a:t>What?</a:t>
            </a:r>
          </a:p>
        </p:txBody>
      </p:sp>
      <p:sp>
        <p:nvSpPr>
          <p:cNvPr id="1116165" name="Oval 5"/>
          <p:cNvSpPr>
            <a:spLocks noChangeArrowheads="1"/>
          </p:cNvSpPr>
          <p:nvPr/>
        </p:nvSpPr>
        <p:spPr bwMode="auto">
          <a:xfrm>
            <a:off x="6172200" y="1524000"/>
            <a:ext cx="2438400" cy="1752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3733800" y="914400"/>
            <a:ext cx="2438400" cy="30480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248400" y="1905000"/>
            <a:ext cx="24384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cs typeface="Arial" pitchFamily="34" charset="0"/>
              </a:rPr>
              <a:t>Who?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447800" y="1574800"/>
            <a:ext cx="48006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lnSpc>
                <a:spcPct val="70000"/>
              </a:lnSpc>
              <a:spcBef>
                <a:spcPct val="0"/>
              </a:spcBef>
            </a:pPr>
            <a:r>
              <a:rPr lang="ur-PK" sz="20800">
                <a:solidFill>
                  <a:srgbClr val="FFFF66"/>
                </a:solidFill>
                <a:latin typeface="Arial" pitchFamily="34" charset="0"/>
                <a:cs typeface="Traditional Arabic_bs" pitchFamily="2" charset="-78"/>
              </a:rPr>
              <a:t>م</a:t>
            </a:r>
            <a:r>
              <a:rPr lang="ar-SA" sz="20800">
                <a:solidFill>
                  <a:srgbClr val="FFFF66"/>
                </a:solidFill>
                <a:latin typeface="Arial" pitchFamily="34" charset="0"/>
                <a:cs typeface="Traditional Arabic_bs" pitchFamily="2" charset="-78"/>
              </a:rPr>
              <a:t>َ</a:t>
            </a:r>
            <a:r>
              <a:rPr lang="ur-PK" sz="20800">
                <a:solidFill>
                  <a:srgbClr val="FFFF66"/>
                </a:solidFill>
                <a:latin typeface="Arial" pitchFamily="34" charset="0"/>
                <a:cs typeface="Traditional Arabic_bs" pitchFamily="2" charset="-78"/>
              </a:rPr>
              <a:t>ن</a:t>
            </a:r>
            <a:r>
              <a:rPr lang="ar-SA" sz="20800">
                <a:solidFill>
                  <a:srgbClr val="FFFF66"/>
                </a:solidFill>
                <a:latin typeface="Arial" pitchFamily="34" charset="0"/>
                <a:cs typeface="Traditional Arabic_bs" pitchFamily="2" charset="-78"/>
              </a:rPr>
              <a:t>ْ</a:t>
            </a:r>
            <a:r>
              <a:rPr lang="ur-PK" sz="9600">
                <a:solidFill>
                  <a:srgbClr val="FFFF66"/>
                </a:solidFill>
                <a:latin typeface="Arial" pitchFamily="34" charset="0"/>
                <a:cs typeface="Traditional Arabic_bs" pitchFamily="2" charset="-78"/>
              </a:rPr>
              <a:t> </a:t>
            </a:r>
            <a:r>
              <a:rPr lang="ar-SA" sz="9600">
                <a:solidFill>
                  <a:srgbClr val="FFFF66"/>
                </a:solidFill>
                <a:latin typeface="Arial" pitchFamily="34" charset="0"/>
                <a:cs typeface="Traditional Arabic_bs" pitchFamily="2" charset="-78"/>
              </a:rPr>
              <a:t>رَبُّكَ ؟</a:t>
            </a:r>
            <a:endParaRPr lang="en-IN" sz="9600">
              <a:solidFill>
                <a:srgbClr val="FFFF66"/>
              </a:solidFill>
              <a:latin typeface="Arial" pitchFamily="34" charset="0"/>
              <a:cs typeface="Traditional Arabic_bs" pitchFamily="2" charset="-78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86800" cy="1143000"/>
          </a:xfrm>
          <a:noFill/>
        </p:spPr>
        <p:txBody>
          <a:bodyPr/>
          <a:lstStyle/>
          <a:p>
            <a:pPr rtl="0"/>
            <a:r>
              <a:rPr lang="en-US" b="1" smtClean="0"/>
              <a:t>First 2 Questions in the Grave…</a:t>
            </a:r>
          </a:p>
        </p:txBody>
      </p:sp>
      <p:sp>
        <p:nvSpPr>
          <p:cNvPr id="1116170" name="Rectangle 10"/>
          <p:cNvSpPr>
            <a:spLocks noChangeArrowheads="1"/>
          </p:cNvSpPr>
          <p:nvPr/>
        </p:nvSpPr>
        <p:spPr bwMode="auto">
          <a:xfrm>
            <a:off x="228600" y="4464050"/>
            <a:ext cx="4200525" cy="247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lnSpc>
                <a:spcPct val="75000"/>
              </a:lnSpc>
              <a:spcBef>
                <a:spcPct val="0"/>
              </a:spcBef>
              <a:defRPr/>
            </a:pPr>
            <a:r>
              <a:rPr lang="ar-SA" sz="20800" dirty="0">
                <a:solidFill>
                  <a:srgbClr val="FFFF66"/>
                </a:solidFill>
                <a:latin typeface="Arial" pitchFamily="34" charset="0"/>
                <a:cs typeface="Traditional Arabic_bs" pitchFamily="2" charset="-78"/>
              </a:rPr>
              <a:t>مَا</a:t>
            </a:r>
            <a:r>
              <a:rPr lang="ar-SA" sz="6600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ar-SA" sz="9600" dirty="0">
                <a:solidFill>
                  <a:srgbClr val="FFFF66"/>
                </a:solidFill>
                <a:latin typeface="Arial" pitchFamily="34" charset="0"/>
                <a:cs typeface="Traditional Arabic_bs" pitchFamily="2" charset="-78"/>
              </a:rPr>
              <a:t>دِينُكَ؟</a:t>
            </a:r>
            <a:r>
              <a:rPr lang="ar-SA" sz="6600" b="1" dirty="0">
                <a:cs typeface="Arial" pitchFamily="34" charset="0"/>
              </a:rPr>
              <a:t> </a:t>
            </a:r>
            <a:endParaRPr lang="en-IN" sz="66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11616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11616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2" grpId="0" animBg="1"/>
      <p:bldP spid="11161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-228600"/>
            <a:ext cx="6324600" cy="1066800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ar-SA" sz="18900" smtClean="0"/>
              <a:t>مَنْ</a:t>
            </a:r>
          </a:p>
          <a:p>
            <a:pPr algn="ctr">
              <a:buFont typeface="Wingdings" pitchFamily="2" charset="2"/>
              <a:buNone/>
            </a:pPr>
            <a:endParaRPr lang="en-IN" sz="18900" smtClean="0"/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5410200" y="2286000"/>
            <a:ext cx="0" cy="91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962400" y="3048000"/>
            <a:ext cx="2667000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cs typeface="Tahoma" pitchFamily="34" charset="0"/>
              </a:rPr>
              <a:t>who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6400800" y="4648200"/>
            <a:ext cx="2438400" cy="1524000"/>
          </a:xfrm>
          <a:prstGeom prst="wedgeRoundRectCallout">
            <a:avLst>
              <a:gd name="adj1" fmla="val -79491"/>
              <a:gd name="adj2" fmla="val -107083"/>
              <a:gd name="adj3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pitchFamily="34" charset="0"/>
              </a:rPr>
              <a:t>Who are you?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1219200" y="4800600"/>
            <a:ext cx="3276600" cy="1524000"/>
          </a:xfrm>
          <a:prstGeom prst="wedgeRoundRectCallout">
            <a:avLst>
              <a:gd name="adj1" fmla="val 56639"/>
              <a:gd name="adj2" fmla="val -113333"/>
              <a:gd name="adj3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pitchFamily="34" charset="0"/>
              </a:rPr>
              <a:t>I am the one who …</a:t>
            </a:r>
          </a:p>
        </p:txBody>
      </p:sp>
      <p:sp>
        <p:nvSpPr>
          <p:cNvPr id="1118215" name="AutoShape 7"/>
          <p:cNvSpPr>
            <a:spLocks noChangeArrowheads="1"/>
          </p:cNvSpPr>
          <p:nvPr/>
        </p:nvSpPr>
        <p:spPr bwMode="auto">
          <a:xfrm>
            <a:off x="23813" y="188387"/>
            <a:ext cx="3011487" cy="1428214"/>
          </a:xfrm>
          <a:prstGeom prst="verticalScroll">
            <a:avLst>
              <a:gd name="adj" fmla="val 19560"/>
            </a:avLst>
          </a:prstGeom>
          <a:solidFill>
            <a:srgbClr val="00FF00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The 2 meanings of </a:t>
            </a:r>
            <a:r>
              <a:rPr lang="ar-SA" sz="3600" dirty="0">
                <a:solidFill>
                  <a:schemeClr val="bg1"/>
                </a:solidFill>
                <a:cs typeface="Traditional Arabic_bs" pitchFamily="2" charset="-78"/>
              </a:rPr>
              <a:t>مَنْ</a:t>
            </a:r>
            <a:r>
              <a:rPr lang="ar-SA" sz="2400" b="1" dirty="0">
                <a:cs typeface="Arial" pitchFamily="34" charset="0"/>
              </a:rPr>
              <a:t> </a:t>
            </a:r>
            <a:endParaRPr lang="en-IN" sz="24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</a:pPr>
            <a:r>
              <a:rPr lang="en-US" b="1">
                <a:cs typeface="Tahoma" pitchFamily="34" charset="0"/>
              </a:rPr>
              <a:t>In this lesson…</a:t>
            </a:r>
          </a:p>
        </p:txBody>
      </p:sp>
      <p:graphicFrame>
        <p:nvGraphicFramePr>
          <p:cNvPr id="186400" name="Group 32"/>
          <p:cNvGraphicFramePr>
            <a:graphicFrameLocks noGrp="1"/>
          </p:cNvGraphicFramePr>
          <p:nvPr/>
        </p:nvGraphicFramePr>
        <p:xfrm>
          <a:off x="152400" y="1600200"/>
          <a:ext cx="8839200" cy="3200401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1101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Qur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Nafees Web Naskh"/>
                          <a:cs typeface="Majidi" pitchFamily="2" charset="-78"/>
                        </a:rPr>
                        <a:t>’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an: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	   </a:t>
                      </a: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    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Surah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 Al-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Falaq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Grammar </a:t>
                      </a:r>
                      <a:r>
                        <a:rPr kumimoji="0" lang="en-US" altLang="zh-TW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Nafees Naskh" pitchFamily="2" charset="-78"/>
                          <a:ea typeface="新細明體" pitchFamily="18" charset="-120"/>
                          <a:cs typeface="Majidi" pitchFamily="2" charset="-78"/>
                        </a:rPr>
                        <a:t>:</a:t>
                      </a:r>
                      <a:r>
                        <a:rPr kumimoji="0" lang="ar-SA" altLang="zh-TW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Nafees Naskh" pitchFamily="2" charset="-78"/>
                          <a:cs typeface="Majidi" pitchFamily="2" charset="-78"/>
                        </a:rPr>
                        <a:t>     </a:t>
                      </a:r>
                      <a:r>
                        <a:rPr kumimoji="0" lang="en-US" altLang="zh-TW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Nafees Naskh" pitchFamily="2" charset="-78"/>
                          <a:ea typeface="新細明體" pitchFamily="18" charset="-120"/>
                          <a:cs typeface="Majidi" pitchFamily="2" charset="-78"/>
                        </a:rPr>
                        <a:t> </a:t>
                      </a: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فَاعِل، مَفْعُول، فِعْل، فَعَلَتْ، تَفْعَلُ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Motivational Tip: </a:t>
                      </a: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+mn-ea"/>
                          <a:cs typeface="Majidi" pitchFamily="2" charset="-78"/>
                        </a:rPr>
                        <a:t>Virtues of Knowledge</a:t>
                      </a:r>
                      <a:endParaRPr kumimoji="0" lang="ar-SA" sz="2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ea typeface="+mn-ea"/>
                        <a:cs typeface="Majidi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228600" y="5334000"/>
            <a:ext cx="868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7850" indent="-57785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en-US" sz="3200" dirty="0">
                <a:solidFill>
                  <a:srgbClr val="FFFF00"/>
                </a:solidFill>
                <a:cs typeface="Tahoma" pitchFamily="34" charset="0"/>
              </a:rPr>
              <a:t>In this lesson you will learn </a:t>
            </a:r>
            <a:r>
              <a:rPr lang="en-US" sz="4000" b="1" dirty="0">
                <a:cs typeface="Tahoma" pitchFamily="34" charset="0"/>
              </a:rPr>
              <a:t>3</a:t>
            </a:r>
            <a:r>
              <a:rPr lang="en-US" sz="3200" dirty="0">
                <a:solidFill>
                  <a:srgbClr val="FFFF00"/>
                </a:solidFill>
                <a:cs typeface="Tahoma" pitchFamily="34" charset="0"/>
              </a:rPr>
              <a:t> new words which occur in Quran almost </a:t>
            </a:r>
            <a:r>
              <a:rPr lang="en-US" sz="4000" b="1" dirty="0" smtClean="0">
                <a:cs typeface="Tahoma" pitchFamily="34" charset="0"/>
              </a:rPr>
              <a:t>2,289</a:t>
            </a:r>
            <a:r>
              <a:rPr lang="en-US" sz="3200" dirty="0" smtClean="0">
                <a:solidFill>
                  <a:srgbClr val="FFFF00"/>
                </a:solidFill>
                <a:cs typeface="Tahoma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cs typeface="Tahoma" pitchFamily="34" charset="0"/>
              </a:rPr>
              <a:t>times</a:t>
            </a:r>
            <a:endParaRPr lang="ur-PK" sz="3200" dirty="0">
              <a:solidFill>
                <a:srgbClr val="FFFF00"/>
              </a:solidFill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-228600"/>
            <a:ext cx="6324600" cy="1066800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ar-SA" sz="18900" smtClean="0"/>
              <a:t>مَنْ</a:t>
            </a:r>
          </a:p>
          <a:p>
            <a:pPr algn="ctr">
              <a:buFont typeface="Wingdings" pitchFamily="2" charset="2"/>
              <a:buNone/>
            </a:pPr>
            <a:endParaRPr lang="en-IN" sz="18900" smtClean="0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5410200" y="2286000"/>
            <a:ext cx="0" cy="91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0260" name="Text Box 4"/>
          <p:cNvSpPr txBox="1">
            <a:spLocks noChangeArrowheads="1"/>
          </p:cNvSpPr>
          <p:nvPr/>
        </p:nvSpPr>
        <p:spPr bwMode="auto">
          <a:xfrm>
            <a:off x="5791200" y="4953000"/>
            <a:ext cx="31242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5400" dirty="0">
                <a:solidFill>
                  <a:srgbClr val="FFFF00"/>
                </a:solidFill>
                <a:ea typeface="Tahoma" pitchFamily="34" charset="0"/>
                <a:cs typeface="Tajweed" pitchFamily="2" charset="-78"/>
              </a:rPr>
              <a:t>مَنْ </a:t>
            </a:r>
            <a:r>
              <a:rPr lang="ar-SA" sz="5400" dirty="0">
                <a:ea typeface="Tahoma" pitchFamily="34" charset="0"/>
                <a:cs typeface="Tajweed" pitchFamily="2" charset="-78"/>
              </a:rPr>
              <a:t>رَبُّكَ؟</a:t>
            </a:r>
            <a:endParaRPr lang="en-IN" sz="5400" dirty="0">
              <a:ea typeface="Tahoma" pitchFamily="34" charset="0"/>
              <a:cs typeface="Tajweed" pitchFamily="2" charset="-78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962400" y="3048000"/>
            <a:ext cx="2667000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cs typeface="Tahoma" pitchFamily="34" charset="0"/>
              </a:rPr>
              <a:t>who</a:t>
            </a:r>
          </a:p>
        </p:txBody>
      </p:sp>
      <p:sp>
        <p:nvSpPr>
          <p:cNvPr id="1120262" name="Text Box 6"/>
          <p:cNvSpPr txBox="1">
            <a:spLocks noChangeArrowheads="1"/>
          </p:cNvSpPr>
          <p:nvPr/>
        </p:nvSpPr>
        <p:spPr bwMode="auto">
          <a:xfrm>
            <a:off x="609600" y="5013325"/>
            <a:ext cx="48768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400" dirty="0">
                <a:latin typeface="Arial Black" pitchFamily="34" charset="0"/>
                <a:cs typeface="Tajweed" pitchFamily="2" charset="-78"/>
              </a:rPr>
              <a:t>خَيْرُكُمْ</a:t>
            </a:r>
            <a:r>
              <a:rPr lang="ar-SA" sz="4400" dirty="0">
                <a:solidFill>
                  <a:srgbClr val="FFFF00"/>
                </a:solidFill>
                <a:latin typeface="Arial Black" pitchFamily="34" charset="0"/>
                <a:cs typeface="Tajweed" pitchFamily="2" charset="-78"/>
              </a:rPr>
              <a:t> مَّنْ </a:t>
            </a:r>
            <a:r>
              <a:rPr lang="ar-SA" sz="4400" dirty="0">
                <a:latin typeface="Arial Black" pitchFamily="34" charset="0"/>
                <a:cs typeface="Tajweed" pitchFamily="2" charset="-78"/>
              </a:rPr>
              <a:t>تَعَلَّمَ القُرآنَ وَعَلَّمَه</a:t>
            </a:r>
            <a:endParaRPr lang="en-US" sz="4400" baseline="30000" dirty="0">
              <a:latin typeface="Arial Black" pitchFamily="34" charset="0"/>
              <a:cs typeface="Tajweed" pitchFamily="2" charset="-78"/>
            </a:endParaRP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5715000" y="3795713"/>
            <a:ext cx="1143000" cy="91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3810000" y="3871913"/>
            <a:ext cx="838200" cy="990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096000" y="5715000"/>
            <a:ext cx="28956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  <a:cs typeface="Arial" pitchFamily="34" charset="0"/>
              </a:rPr>
              <a:t>Who</a:t>
            </a:r>
            <a:r>
              <a:rPr lang="en-US" sz="2800">
                <a:cs typeface="Arial" pitchFamily="34" charset="0"/>
              </a:rPr>
              <a:t> is your Lord?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52400" y="5715000"/>
            <a:ext cx="54102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cs typeface="Arial" pitchFamily="34" charset="0"/>
              </a:rPr>
              <a:t>The best of you is</a:t>
            </a:r>
          </a:p>
          <a:p>
            <a:pPr algn="ctr">
              <a:spcBef>
                <a:spcPct val="0"/>
              </a:spcBef>
            </a:pPr>
            <a:r>
              <a:rPr lang="en-US" sz="2800">
                <a:cs typeface="Arial" pitchFamily="34" charset="0"/>
              </a:rPr>
              <a:t> </a:t>
            </a:r>
            <a:r>
              <a:rPr lang="en-US" sz="2800">
                <a:solidFill>
                  <a:srgbClr val="FFFF00"/>
                </a:solidFill>
                <a:cs typeface="Arial" pitchFamily="34" charset="0"/>
              </a:rPr>
              <a:t>the one who</a:t>
            </a:r>
            <a:r>
              <a:rPr lang="en-US" sz="2800">
                <a:cs typeface="Arial" pitchFamily="34" charset="0"/>
              </a:rPr>
              <a:t> learns the Qur’an…</a:t>
            </a:r>
          </a:p>
        </p:txBody>
      </p:sp>
      <p:sp>
        <p:nvSpPr>
          <p:cNvPr id="1120267" name="AutoShape 11"/>
          <p:cNvSpPr>
            <a:spLocks noChangeArrowheads="1"/>
          </p:cNvSpPr>
          <p:nvPr/>
        </p:nvSpPr>
        <p:spPr bwMode="auto">
          <a:xfrm>
            <a:off x="23813" y="204788"/>
            <a:ext cx="3011487" cy="1395412"/>
          </a:xfrm>
          <a:prstGeom prst="verticalScroll">
            <a:avLst>
              <a:gd name="adj" fmla="val 19560"/>
            </a:avLst>
          </a:prstGeom>
          <a:solidFill>
            <a:srgbClr val="00FF00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The 2 meanings of </a:t>
            </a:r>
            <a:r>
              <a:rPr lang="ar-S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aditional Arabic_bs" pitchFamily="2" charset="-78"/>
              </a:rPr>
              <a:t>مَنْ</a:t>
            </a:r>
            <a:r>
              <a:rPr lang="ar-SA" sz="2400" b="1" dirty="0">
                <a:cs typeface="Arial" pitchFamily="34" charset="0"/>
              </a:rPr>
              <a:t> </a:t>
            </a:r>
            <a:endParaRPr lang="en-IN" sz="24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22307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1981200"/>
                <a:gridCol w="1905000"/>
                <a:gridCol w="2438400"/>
                <a:gridCol w="24384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مِن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شَرِّ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خَلَقَ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From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(the) evil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that which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created;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5181600" y="259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ش ر ر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9" name="Rectangle 21"/>
          <p:cNvSpPr>
            <a:spLocks noGrp="1" noChangeArrowheads="1"/>
          </p:cNvSpPr>
          <p:nvPr>
            <p:ph type="body" idx="4294967295"/>
          </p:nvPr>
        </p:nvSpPr>
        <p:spPr>
          <a:xfrm>
            <a:off x="6248400" y="3276600"/>
            <a:ext cx="2743200" cy="2133600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ar-SA" sz="17200" smtClean="0">
                <a:latin typeface="Times New Roman" pitchFamily="18" charset="0"/>
                <a:cs typeface="Times New Roman" pitchFamily="18" charset="0"/>
              </a:rPr>
              <a:t>شَرِّ</a:t>
            </a:r>
            <a:endParaRPr lang="en-IN" sz="17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1295400" y="3276600"/>
            <a:ext cx="3429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7850" indent="-577850" algn="ctr" rtl="1" eaLnBrk="0" hangingPunct="0"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en-US" sz="6600" b="1">
                <a:ea typeface="Times New Roman" pitchFamily="18" charset="0"/>
                <a:cs typeface="Tahoma" pitchFamily="34" charset="0"/>
              </a:rPr>
              <a:t>evil</a:t>
            </a:r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 flipH="1" flipV="1">
            <a:off x="4267200" y="3886200"/>
            <a:ext cx="23622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 flipH="1">
            <a:off x="4800600" y="4572000"/>
            <a:ext cx="18288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-304800" y="46482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7850" indent="-577850" algn="ctr" rtl="1" eaLnBrk="0" hangingPunct="0">
              <a:spcBef>
                <a:spcPct val="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en-US" sz="6000" b="1" dirty="0" smtClean="0">
                <a:ea typeface="Times New Roman" pitchFamily="18" charset="0"/>
                <a:cs typeface="Tahoma" pitchFamily="34" charset="0"/>
              </a:rPr>
              <a:t>suffering</a:t>
            </a:r>
            <a:endParaRPr lang="en-US" sz="6000" b="1" dirty="0">
              <a:ea typeface="Times New Roman" pitchFamily="18" charset="0"/>
              <a:cs typeface="Tahoma" pitchFamily="34" charset="0"/>
            </a:endParaRPr>
          </a:p>
          <a:p>
            <a:pPr marL="577850" indent="-577850" algn="ctr" rtl="1" eaLnBrk="0" hangingPunct="0">
              <a:spcBef>
                <a:spcPct val="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en-US" dirty="0">
                <a:ea typeface="Times New Roman" pitchFamily="18" charset="0"/>
                <a:cs typeface="Tahoma" pitchFamily="34" charset="0"/>
              </a:rPr>
              <a:t>(direct or cause)</a:t>
            </a:r>
          </a:p>
          <a:p>
            <a:pPr marL="577850" indent="-577850" algn="ctr" eaLnBrk="0" hangingPunct="0">
              <a:spcBef>
                <a:spcPct val="0"/>
              </a:spcBef>
            </a:pPr>
            <a:r>
              <a:rPr lang="en-US" sz="3200" dirty="0">
                <a:ea typeface="Times New Roman" pitchFamily="18" charset="0"/>
                <a:cs typeface="Tahoma" pitchFamily="34" charset="0"/>
              </a:rPr>
              <a:t>(even if it appears to be good)</a:t>
            </a:r>
            <a:endParaRPr lang="en-US" dirty="0"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24355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1981200"/>
                <a:gridCol w="1905000"/>
                <a:gridCol w="2438400"/>
                <a:gridCol w="24384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مِن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شَرِّ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خَلَقَ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From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(the) evil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that which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created;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1124372" name="Text Box 20"/>
          <p:cNvSpPr txBox="1">
            <a:spLocks noChangeArrowheads="1"/>
          </p:cNvSpPr>
          <p:nvPr/>
        </p:nvSpPr>
        <p:spPr bwMode="auto">
          <a:xfrm>
            <a:off x="304800" y="4129088"/>
            <a:ext cx="82296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800" b="1" dirty="0" smtClean="0">
                <a:latin typeface="Arial" pitchFamily="34" charset="0"/>
                <a:cs typeface="Arial" pitchFamily="34" charset="0"/>
              </a:rPr>
              <a:t>what</a:t>
            </a:r>
            <a:r>
              <a:rPr lang="en-US" sz="8800" b="1" dirty="0">
                <a:latin typeface="Arial" pitchFamily="34" charset="0"/>
                <a:cs typeface="Arial" pitchFamily="34" charset="0"/>
              </a:rPr>
              <a:t>, not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43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43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 rtl="0"/>
            <a:r>
              <a:rPr lang="en-US" sz="3200" b="1" smtClean="0"/>
              <a:t>How Foreigners with little or no Arabic knowledge manage in the Arab world…</a:t>
            </a:r>
          </a:p>
        </p:txBody>
      </p:sp>
      <p:graphicFrame>
        <p:nvGraphicFramePr>
          <p:cNvPr id="1126403" name="Group 3"/>
          <p:cNvGraphicFramePr>
            <a:graphicFrameLocks noGrp="1"/>
          </p:cNvGraphicFramePr>
          <p:nvPr>
            <p:ph idx="4294967295"/>
          </p:nvPr>
        </p:nvGraphicFramePr>
        <p:xfrm>
          <a:off x="304800" y="3516313"/>
          <a:ext cx="8686800" cy="3113405"/>
        </p:xfrm>
        <a:graphic>
          <a:graphicData uri="http://schemas.openxmlformats.org/drawingml/2006/table">
            <a:tbl>
              <a:tblPr/>
              <a:tblGrid>
                <a:gridCol w="5638800"/>
                <a:gridCol w="3048000"/>
              </a:tblGrid>
              <a:tr h="155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(It is) </a:t>
                      </a:r>
                      <a:r>
                        <a:rPr kumimoji="0" lang="en-US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in </a:t>
                      </a:r>
                      <a:r>
                        <a:rPr kumimoji="0" lang="en-US" sz="4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(there)</a:t>
                      </a:r>
                      <a:r>
                        <a:rPr kumimoji="0" lang="en-US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;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meaning Yes!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9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”فِي“</a:t>
                      </a:r>
                      <a:endParaRPr kumimoji="0" lang="en-US" sz="9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ahoma" pitchFamily="34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(It is) </a:t>
                      </a:r>
                      <a:r>
                        <a:rPr kumimoji="0" lang="en-US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Not in </a:t>
                      </a:r>
                      <a:r>
                        <a:rPr kumimoji="0" lang="en-US" sz="4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(there)</a:t>
                      </a:r>
                      <a:r>
                        <a:rPr kumimoji="0" lang="en-US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;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9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”مَا فِي“</a:t>
                      </a:r>
                      <a:endParaRPr kumimoji="0" lang="en-US" sz="9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ahoma" pitchFamily="34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</a:tr>
            </a:tbl>
          </a:graphicData>
        </a:graphic>
      </p:graphicFrame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7620000" y="5029200"/>
            <a:ext cx="838200" cy="1447800"/>
          </a:xfrm>
          <a:prstGeom prst="ellipse">
            <a:avLst/>
          </a:prstGeom>
          <a:solidFill>
            <a:srgbClr val="00FF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1981200" y="5029200"/>
            <a:ext cx="1066800" cy="1524000"/>
          </a:xfrm>
          <a:prstGeom prst="ellipse">
            <a:avLst/>
          </a:prstGeom>
          <a:solidFill>
            <a:srgbClr val="00FF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381000" y="2590800"/>
            <a:ext cx="86106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i="1">
                <a:cs typeface="Arial" pitchFamily="34" charset="0"/>
              </a:rPr>
              <a:t>They manage so many things with only two slang ‘words’ !!!</a:t>
            </a:r>
          </a:p>
          <a:p>
            <a:pPr algn="ctr">
              <a:spcBef>
                <a:spcPct val="0"/>
              </a:spcBef>
            </a:pPr>
            <a:r>
              <a:rPr lang="en-US" sz="2400" i="1">
                <a:cs typeface="Arial" pitchFamily="34" charset="0"/>
              </a:rPr>
              <a:t>Change the tone and it can be a question or an answer ! 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02F6F-C95C-4771-A207-8290A57D294F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86200" y="-304800"/>
            <a:ext cx="2514600" cy="1905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ar-SA" sz="18900" smtClean="0"/>
              <a:t>مَا</a:t>
            </a:r>
            <a:endParaRPr lang="en-IN" sz="18900" smtClean="0"/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5486400" y="1752600"/>
            <a:ext cx="1066800" cy="1066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 flipH="1">
            <a:off x="4191000" y="1828800"/>
            <a:ext cx="685800" cy="1219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828800" y="4114800"/>
            <a:ext cx="31242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5400">
                <a:solidFill>
                  <a:srgbClr val="FFFF00"/>
                </a:solidFill>
                <a:latin typeface="Arial Black" pitchFamily="34" charset="0"/>
                <a:cs typeface="Traditional Arabic_bs" pitchFamily="2" charset="-78"/>
              </a:rPr>
              <a:t>مَا </a:t>
            </a:r>
            <a:r>
              <a:rPr lang="ar-SA" sz="5400">
                <a:latin typeface="Arial Black" pitchFamily="34" charset="0"/>
                <a:cs typeface="Traditional Arabic_bs" pitchFamily="2" charset="-78"/>
              </a:rPr>
              <a:t>دِينُكَ؟</a:t>
            </a:r>
            <a:r>
              <a:rPr lang="ar-SA" sz="5400">
                <a:solidFill>
                  <a:srgbClr val="FFFF00"/>
                </a:solidFill>
                <a:latin typeface="Arial Black" pitchFamily="34" charset="0"/>
                <a:cs typeface="Traditional Arabic_bs" pitchFamily="2" charset="-78"/>
              </a:rPr>
              <a:t> </a:t>
            </a:r>
            <a:endParaRPr lang="en-IN" sz="5400">
              <a:solidFill>
                <a:srgbClr val="FFFF00"/>
              </a:solidFill>
              <a:latin typeface="Arial Black" pitchFamily="34" charset="0"/>
              <a:cs typeface="Traditional Arabic_bs" pitchFamily="2" charset="-78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971800" y="2971800"/>
            <a:ext cx="2667000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b="1">
                <a:solidFill>
                  <a:srgbClr val="FFFF00"/>
                </a:solidFill>
                <a:cs typeface="Tahoma" pitchFamily="34" charset="0"/>
              </a:rPr>
              <a:t>What</a:t>
            </a:r>
            <a:r>
              <a:rPr lang="en-US">
                <a:solidFill>
                  <a:srgbClr val="FFFF00"/>
                </a:solidFill>
                <a:latin typeface="Nafees Web Naskh" pitchFamily="2" charset="-78"/>
                <a:cs typeface="Majidi" pitchFamily="2" charset="-78"/>
              </a:rPr>
              <a:t>   </a:t>
            </a:r>
          </a:p>
        </p:txBody>
      </p:sp>
      <p:sp>
        <p:nvSpPr>
          <p:cNvPr id="40967" name="Text Box 10"/>
          <p:cNvSpPr txBox="1">
            <a:spLocks noChangeArrowheads="1"/>
          </p:cNvSpPr>
          <p:nvPr/>
        </p:nvSpPr>
        <p:spPr bwMode="auto">
          <a:xfrm>
            <a:off x="2590800" y="4953000"/>
            <a:ext cx="28956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  <a:cs typeface="Arial" pitchFamily="34" charset="0"/>
              </a:rPr>
              <a:t>What</a:t>
            </a:r>
            <a:r>
              <a:rPr lang="en-US" sz="2800">
                <a:cs typeface="Arial" pitchFamily="34" charset="0"/>
              </a:rPr>
              <a:t> is your Deen / religion?</a:t>
            </a:r>
          </a:p>
        </p:txBody>
      </p:sp>
      <p:sp>
        <p:nvSpPr>
          <p:cNvPr id="40968" name="Text Box 12"/>
          <p:cNvSpPr txBox="1">
            <a:spLocks noChangeArrowheads="1"/>
          </p:cNvSpPr>
          <p:nvPr/>
        </p:nvSpPr>
        <p:spPr bwMode="auto">
          <a:xfrm>
            <a:off x="6172200" y="2743200"/>
            <a:ext cx="1600200" cy="1311275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>
                <a:solidFill>
                  <a:srgbClr val="FFFF00"/>
                </a:solidFill>
                <a:latin typeface="Nafees Web Naskh" pitchFamily="2" charset="-78"/>
                <a:cs typeface="Traditional Arabic_bs" pitchFamily="2" charset="-78"/>
              </a:rPr>
              <a:t>مَا فِي!</a:t>
            </a:r>
            <a:endParaRPr lang="en-US">
              <a:solidFill>
                <a:srgbClr val="FFFF00"/>
              </a:solidFill>
              <a:latin typeface="Nafees Web Naskh" pitchFamily="2" charset="-78"/>
              <a:cs typeface="Traditional Arabic_bs" pitchFamily="2" charset="-78"/>
            </a:endParaRPr>
          </a:p>
          <a:p>
            <a:pPr algn="ctr">
              <a:spcBef>
                <a:spcPct val="0"/>
              </a:spcBef>
            </a:pPr>
            <a:r>
              <a:rPr lang="en-US" sz="3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Not, no</a:t>
            </a:r>
            <a:endParaRPr lang="en-US" sz="7200">
              <a:solidFill>
                <a:srgbClr val="FFFF00"/>
              </a:solidFill>
              <a:latin typeface="Nafees Web Naskh" pitchFamily="2" charset="-78"/>
              <a:cs typeface="Traditional Arabic_b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0" y="-304800"/>
            <a:ext cx="2514600" cy="1905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ar-SA" sz="18900" smtClean="0"/>
              <a:t>مَا</a:t>
            </a:r>
            <a:endParaRPr lang="en-IN" sz="18900" smtClean="0"/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5486400" y="1752600"/>
            <a:ext cx="1447800" cy="1219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 flipH="1">
            <a:off x="3886200" y="1828800"/>
            <a:ext cx="990600" cy="1600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667000" y="3290888"/>
            <a:ext cx="266700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b="1">
                <a:solidFill>
                  <a:srgbClr val="FFFF00"/>
                </a:solidFill>
                <a:cs typeface="Tahoma" pitchFamily="34" charset="0"/>
              </a:rPr>
              <a:t>What</a:t>
            </a:r>
            <a:r>
              <a:rPr lang="en-US">
                <a:solidFill>
                  <a:srgbClr val="FFFF00"/>
                </a:solidFill>
                <a:latin typeface="Nafees Web Naskh" pitchFamily="2" charset="-78"/>
                <a:cs typeface="Majidi" pitchFamily="2" charset="-78"/>
              </a:rPr>
              <a:t>   </a:t>
            </a: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4724400" y="4876800"/>
            <a:ext cx="2971800" cy="1828800"/>
          </a:xfrm>
          <a:prstGeom prst="wedgeRoundRectCallout">
            <a:avLst>
              <a:gd name="adj1" fmla="val -63032"/>
              <a:gd name="adj2" fmla="val -103472"/>
              <a:gd name="adj3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pitchFamily="34" charset="0"/>
              </a:rPr>
              <a:t>What are you doing?</a:t>
            </a:r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0" y="4953000"/>
            <a:ext cx="3810000" cy="1524000"/>
          </a:xfrm>
          <a:prstGeom prst="wedgeRoundRectCallout">
            <a:avLst>
              <a:gd name="adj1" fmla="val 35500"/>
              <a:gd name="adj2" fmla="val -116458"/>
              <a:gd name="adj3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pitchFamily="34" charset="0"/>
              </a:rPr>
              <a:t>I am doing what you …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172200" y="2743200"/>
            <a:ext cx="1600200" cy="1311275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>
                <a:solidFill>
                  <a:srgbClr val="FFFF00"/>
                </a:solidFill>
                <a:latin typeface="Nafees Web Naskh" pitchFamily="2" charset="-78"/>
                <a:cs typeface="Traditional Arabic_bs" pitchFamily="2" charset="-78"/>
              </a:rPr>
              <a:t>مَا فِي!</a:t>
            </a:r>
            <a:endParaRPr lang="en-US">
              <a:solidFill>
                <a:srgbClr val="FFFF00"/>
              </a:solidFill>
              <a:latin typeface="Nafees Web Naskh" pitchFamily="2" charset="-78"/>
              <a:cs typeface="Traditional Arabic_bs" pitchFamily="2" charset="-78"/>
            </a:endParaRPr>
          </a:p>
          <a:p>
            <a:pPr algn="ctr">
              <a:spcBef>
                <a:spcPct val="0"/>
              </a:spcBef>
            </a:pPr>
            <a:r>
              <a:rPr lang="en-US" sz="3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Not, no</a:t>
            </a:r>
            <a:endParaRPr lang="en-US" sz="7200">
              <a:solidFill>
                <a:srgbClr val="FFFF00"/>
              </a:solidFill>
              <a:latin typeface="Nafees Web Naskh" pitchFamily="2" charset="-78"/>
              <a:cs typeface="Traditional Arabic_bs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A01DD-BAF6-44E8-9E61-449BFFCE55AD}" type="slidenum">
              <a:rPr lang="ar-SA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32547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1981200"/>
                <a:gridCol w="1905000"/>
                <a:gridCol w="2438400"/>
                <a:gridCol w="24384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مِن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شَرِّ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خَلَقَ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From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(the) evil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that which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created;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609600" y="259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خ ل ق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9" name="Rectangle 21"/>
          <p:cNvSpPr>
            <a:spLocks noGrp="1" noChangeArrowheads="1"/>
          </p:cNvSpPr>
          <p:nvPr>
            <p:ph type="body" idx="4294967295"/>
          </p:nvPr>
        </p:nvSpPr>
        <p:spPr>
          <a:xfrm>
            <a:off x="6248400" y="3048000"/>
            <a:ext cx="2514600" cy="1676400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ar-SA" sz="14200" smtClean="0">
                <a:latin typeface="Times New Roman" pitchFamily="18" charset="0"/>
              </a:rPr>
              <a:t>خَلَقَ</a:t>
            </a:r>
            <a:endParaRPr lang="en-IN" sz="14200" smtClean="0">
              <a:latin typeface="Times New Roman" pitchFamily="18" charset="0"/>
            </a:endParaRP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457200" y="3352800"/>
            <a:ext cx="502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7850" indent="-577850" algn="ctr" eaLnBrk="0" hangingPunct="0"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en-US" sz="9800" b="1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created</a:t>
            </a:r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1066800" y="5410200"/>
            <a:ext cx="7010400" cy="12954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100000">
                <a:srgbClr val="006600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7850" indent="-577850" algn="ctr" rtl="1" eaLnBrk="0" hangingPunct="0"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ar-SA" sz="7400" b="1">
                <a:solidFill>
                  <a:srgbClr val="FFFFFF"/>
                </a:solidFill>
                <a:ea typeface="Times New Roman" pitchFamily="18" charset="0"/>
                <a:cs typeface="Majidi" pitchFamily="2" charset="-78"/>
              </a:rPr>
              <a:t>خالق</a:t>
            </a:r>
            <a:r>
              <a:rPr lang="en-US" sz="7400" b="1">
                <a:solidFill>
                  <a:srgbClr val="FFFFFF"/>
                </a:solidFill>
                <a:ea typeface="Times New Roman" pitchFamily="18" charset="0"/>
                <a:cs typeface="Majidi" pitchFamily="2" charset="-78"/>
              </a:rPr>
              <a:t> </a:t>
            </a:r>
            <a:r>
              <a:rPr lang="en-US" sz="620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Creator</a:t>
            </a:r>
            <a:r>
              <a:rPr lang="en-US" sz="7400" b="1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3256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34595" name="Group 3"/>
          <p:cNvGraphicFramePr>
            <a:graphicFrameLocks noGrp="1"/>
          </p:cNvGraphicFramePr>
          <p:nvPr/>
        </p:nvGraphicFramePr>
        <p:xfrm>
          <a:off x="152400" y="7635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1981200"/>
                <a:gridCol w="1905000"/>
                <a:gridCol w="2438400"/>
                <a:gridCol w="24384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مِن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شَرِّ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خَلَقَ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From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(the) evil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that which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created;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457200" y="125413"/>
            <a:ext cx="8229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3600" b="1">
                <a:cs typeface="Majidi" pitchFamily="2" charset="-78"/>
              </a:rPr>
              <a:t>Message from: </a:t>
            </a:r>
          </a:p>
        </p:txBody>
      </p:sp>
      <p:pic>
        <p:nvPicPr>
          <p:cNvPr id="4405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275" y="3200400"/>
            <a:ext cx="1228725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4054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3276600"/>
            <a:ext cx="8382000" cy="3581400"/>
          </a:xfrm>
          <a:noFill/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endParaRPr lang="en-US" sz="28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Created everything for a purpose. Example; Humans… for worship, but sometimes </a:t>
            </a:r>
            <a:r>
              <a:rPr lang="en-US" sz="2800" dirty="0" smtClean="0"/>
              <a:t>‘</a:t>
            </a:r>
            <a:r>
              <a:rPr lang="en-US" sz="2800" dirty="0" err="1" smtClean="0"/>
              <a:t>S</a:t>
            </a:r>
            <a:r>
              <a:rPr lang="en-US" sz="2800" dirty="0" err="1" smtClean="0"/>
              <a:t>harr</a:t>
            </a:r>
            <a:r>
              <a:rPr lang="en-US" sz="2800" dirty="0" smtClean="0"/>
              <a:t>’, …</a:t>
            </a:r>
          </a:p>
          <a:p>
            <a:pPr algn="l" rtl="0">
              <a:buFont typeface="Wingdings" pitchFamily="2" charset="2"/>
              <a:buChar char="Ø"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048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Practice with imagination, feelings and prayer</a:t>
            </a:r>
            <a:endParaRPr lang="ar-SA" sz="2800" b="1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Group 3"/>
          <p:cNvGraphicFramePr>
            <a:graphicFrameLocks noGrp="1"/>
          </p:cNvGraphicFramePr>
          <p:nvPr/>
        </p:nvGraphicFramePr>
        <p:xfrm>
          <a:off x="76200" y="1066800"/>
          <a:ext cx="8915400" cy="2424113"/>
        </p:xfrm>
        <a:graphic>
          <a:graphicData uri="http://schemas.openxmlformats.org/drawingml/2006/table">
            <a:tbl>
              <a:tblPr rtl="1"/>
              <a:tblGrid>
                <a:gridCol w="4545106"/>
                <a:gridCol w="4370294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مِن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شَرِّ</a:t>
                      </a:r>
                    </a:p>
                  </a:txBody>
                  <a:tcPr anchor="b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19800" y="2590800"/>
            <a:ext cx="15763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From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0" y="2590800"/>
            <a:ext cx="2825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(the) evil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6200" y="3992563"/>
          <a:ext cx="8991600" cy="2424113"/>
        </p:xfrm>
        <a:graphic>
          <a:graphicData uri="http://schemas.openxmlformats.org/drawingml/2006/table">
            <a:tbl>
              <a:tblPr rtl="1"/>
              <a:tblGrid>
                <a:gridCol w="4909930"/>
                <a:gridCol w="408167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مَا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خَلَقَ </a:t>
                      </a:r>
                    </a:p>
                  </a:txBody>
                  <a:tcPr anchor="b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440238" y="5494338"/>
            <a:ext cx="4246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(of) that which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4800" y="5494338"/>
            <a:ext cx="35448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He created;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Manners with Allah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This shows that Allah has not created any creature for the sake of evil, but all His work is for the sake of good and a special purpose.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However, from the qualities that He has created in the creatures to fulfill the purpose of their creation, sometimes evil appears from some kinds of creatures in some cases.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5E96C-91F1-468E-BE5C-A75ACB866903}" type="slidenum">
              <a:rPr lang="ar-SA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95400" cy="6858000"/>
          </a:xfrm>
          <a:prstGeom prst="rect">
            <a:avLst/>
          </a:prstGeom>
          <a:solidFill>
            <a:schemeClr val="tx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7010400" cy="1143000"/>
          </a:xfrm>
        </p:spPr>
        <p:txBody>
          <a:bodyPr/>
          <a:lstStyle/>
          <a:p>
            <a:pPr rtl="0" eaLnBrk="1" hangingPunct="1"/>
            <a:r>
              <a:rPr lang="en-US" sz="4400" smtClean="0">
                <a:cs typeface="Tahoma" pitchFamily="34" charset="0"/>
              </a:rPr>
              <a:t>By the end of this lesson we will learn</a:t>
            </a:r>
            <a:endParaRPr lang="en-US" sz="3600" smtClean="0">
              <a:cs typeface="Tahoma" pitchFamily="34" charset="0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2027238"/>
            <a:ext cx="7620000" cy="45259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600" b="1" dirty="0" smtClean="0"/>
              <a:t>Learned 64 words which occur in </a:t>
            </a:r>
            <a:r>
              <a:rPr lang="en-US" sz="3600" b="1" dirty="0" err="1" smtClean="0"/>
              <a:t>quran</a:t>
            </a:r>
            <a:r>
              <a:rPr lang="en-US" sz="3600" b="1" dirty="0" smtClean="0"/>
              <a:t> almost 29,131 times</a:t>
            </a:r>
            <a:endParaRPr lang="en-US" sz="2800" dirty="0" smtClean="0">
              <a:latin typeface="Alvi Nastaleeq" pitchFamily="2" charset="-78"/>
              <a:cs typeface="Alvi Nastaleeq" pitchFamily="2" charset="-78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4000" dirty="0" smtClean="0">
              <a:latin typeface="Alvi Nastaleeq" pitchFamily="2" charset="-78"/>
              <a:cs typeface="Alvi Nastaleeq" pitchFamily="2" charset="-78"/>
            </a:endParaRPr>
          </a:p>
          <a:p>
            <a:pPr algn="ctr" eaLnBrk="1" hangingPunct="1">
              <a:buFont typeface="Wingdings" pitchFamily="2" charset="2"/>
              <a:buNone/>
            </a:pPr>
            <a:endParaRPr lang="ur-PK" sz="4000" dirty="0" smtClean="0">
              <a:latin typeface="Alvi Nastaleeq" pitchFamily="2" charset="-78"/>
              <a:cs typeface="Alvi Nastaleeq" pitchFamily="2" charset="-7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cs typeface="Tahoma" pitchFamily="34" charset="0"/>
              </a:rPr>
              <a:t>There are 4,500 words in </a:t>
            </a:r>
            <a:r>
              <a:rPr lang="en-US" dirty="0" smtClean="0">
                <a:cs typeface="Tahoma" pitchFamily="34" charset="0"/>
              </a:rPr>
              <a:t>Qur’an </a:t>
            </a:r>
            <a:r>
              <a:rPr lang="en-US" dirty="0" smtClean="0">
                <a:cs typeface="Tahoma" pitchFamily="34" charset="0"/>
              </a:rPr>
              <a:t>which are repeated almost </a:t>
            </a:r>
            <a:r>
              <a:rPr lang="en-US" dirty="0" smtClean="0">
                <a:cs typeface="Tahoma" pitchFamily="34" charset="0"/>
              </a:rPr>
              <a:t>78’000 </a:t>
            </a:r>
            <a:r>
              <a:rPr lang="en-US" dirty="0" smtClean="0">
                <a:cs typeface="Tahoma" pitchFamily="34" charset="0"/>
              </a:rPr>
              <a:t>times</a:t>
            </a:r>
            <a:endParaRPr lang="ur-PK" dirty="0" smtClean="0">
              <a:cs typeface="Tahoma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90500" y="381000"/>
            <a:ext cx="914400" cy="6477000"/>
          </a:xfrm>
          <a:prstGeom prst="rect">
            <a:avLst/>
          </a:prstGeom>
          <a:solidFill>
            <a:srgbClr val="FFD5AB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90500" y="4462463"/>
            <a:ext cx="914400" cy="2395537"/>
          </a:xfrm>
          <a:prstGeom prst="rect">
            <a:avLst/>
          </a:prstGeom>
          <a:solidFill>
            <a:srgbClr val="FF00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333375" y="4572000"/>
            <a:ext cx="609600" cy="2286000"/>
          </a:xfrm>
          <a:prstGeom prst="upArrow">
            <a:avLst>
              <a:gd name="adj1" fmla="val 45315"/>
              <a:gd name="adj2" fmla="val 127899"/>
            </a:avLst>
          </a:prstGeom>
          <a:solidFill>
            <a:srgbClr val="FFFF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b="1"/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152400" y="401955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kern="0" dirty="0">
                <a:solidFill>
                  <a:schemeClr val="accent1">
                    <a:lumMod val="50000"/>
                  </a:schemeClr>
                </a:solidFill>
                <a:latin typeface="Tahoma"/>
                <a:cs typeface="Majidi" pitchFamily="2" charset="-78"/>
              </a:rPr>
              <a:t>29,131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52400" y="30163"/>
            <a:ext cx="1219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78,000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r>
              <a:rPr lang="en-US" sz="4800" b="1" smtClean="0"/>
              <a:t>First 2 verses cover all…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93875"/>
            <a:ext cx="8229600" cy="50641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r-PK" sz="8000" dirty="0" smtClean="0"/>
              <a:t> </a:t>
            </a:r>
            <a:r>
              <a:rPr lang="ar-SA" sz="8000" dirty="0" smtClean="0">
                <a:cs typeface="Tajweed" pitchFamily="2" charset="-78"/>
              </a:rPr>
              <a:t>قُلْ أَعُوذُ بِرَبِّ الْفَلَقِ {1} </a:t>
            </a:r>
          </a:p>
          <a:p>
            <a:pPr algn="ctr">
              <a:buFont typeface="Wingdings" pitchFamily="2" charset="2"/>
              <a:buNone/>
            </a:pPr>
            <a:r>
              <a:rPr lang="ar-SA" sz="8000" dirty="0" smtClean="0">
                <a:cs typeface="Tajweed" pitchFamily="2" charset="-78"/>
              </a:rPr>
              <a:t> مِن شَرِّ </a:t>
            </a:r>
            <a:r>
              <a:rPr lang="ar-SA" sz="8000" dirty="0" smtClean="0">
                <a:solidFill>
                  <a:srgbClr val="FF0000"/>
                </a:solidFill>
                <a:cs typeface="Tajweed" pitchFamily="2" charset="-78"/>
              </a:rPr>
              <a:t>مَا خَلَقَ </a:t>
            </a:r>
            <a:r>
              <a:rPr lang="ar-SA" sz="8000" dirty="0" smtClean="0">
                <a:cs typeface="Tajweed" pitchFamily="2" charset="-78"/>
              </a:rPr>
              <a:t>{2} </a:t>
            </a:r>
            <a:endParaRPr lang="en-US" sz="8000" dirty="0" smtClean="0">
              <a:cs typeface="Tajweed" pitchFamily="2" charset="-78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ar-SA" sz="40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4400" dirty="0" smtClean="0">
                <a:latin typeface="Arial" pitchFamily="34" charset="0"/>
              </a:rPr>
              <a:t>“</a:t>
            </a:r>
            <a:r>
              <a:rPr lang="en-US" sz="4400" dirty="0" smtClean="0">
                <a:solidFill>
                  <a:srgbClr val="FF0000"/>
                </a:solidFill>
              </a:rPr>
              <a:t>What he created</a:t>
            </a:r>
            <a:r>
              <a:rPr lang="en-US" sz="4400" dirty="0" smtClean="0">
                <a:latin typeface="Arial" pitchFamily="34" charset="0"/>
              </a:rPr>
              <a:t>”</a:t>
            </a:r>
            <a:r>
              <a:rPr lang="en-US" sz="4400" dirty="0" smtClean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4400" dirty="0" smtClean="0"/>
              <a:t>covers every thing</a:t>
            </a:r>
            <a:r>
              <a:rPr lang="en-US" sz="4400" dirty="0" smtClean="0">
                <a:latin typeface="Arial" pitchFamily="34" charset="0"/>
              </a:rPr>
              <a:t>…</a:t>
            </a: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88867" name="Group 3"/>
          <p:cNvGraphicFramePr>
            <a:graphicFrameLocks noGrp="1"/>
          </p:cNvGraphicFramePr>
          <p:nvPr/>
        </p:nvGraphicFramePr>
        <p:xfrm>
          <a:off x="152400" y="7635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1981200"/>
                <a:gridCol w="1905000"/>
                <a:gridCol w="2438400"/>
                <a:gridCol w="24384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مِن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شَرِّ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خَلَقَ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From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(the) evil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that which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created;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457200" y="125413"/>
            <a:ext cx="8229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3600" b="1">
                <a:cs typeface="Majidi" pitchFamily="2" charset="-78"/>
              </a:rPr>
              <a:t>Message from: </a:t>
            </a:r>
          </a:p>
        </p:txBody>
      </p:sp>
      <p:pic>
        <p:nvPicPr>
          <p:cNvPr id="4814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00675"/>
            <a:ext cx="1228725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8150" name="AutoShape 22"/>
          <p:cNvSpPr>
            <a:spLocks noChangeArrowheads="1"/>
          </p:cNvSpPr>
          <p:nvPr/>
        </p:nvSpPr>
        <p:spPr bwMode="auto">
          <a:xfrm rot="-2539146">
            <a:off x="1108075" y="3200400"/>
            <a:ext cx="2473325" cy="3406775"/>
          </a:xfrm>
          <a:prstGeom prst="rightArrow">
            <a:avLst>
              <a:gd name="adj1" fmla="val 46120"/>
              <a:gd name="adj2" fmla="val 4832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cs typeface="Tahoma" pitchFamily="34" charset="0"/>
              </a:rPr>
              <a:t>Esp. with Imagination &amp; feelings; Prayer &amp; Evaluation</a:t>
            </a:r>
            <a:endParaRPr lang="en-US" sz="5400" b="1"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953000" y="1371600"/>
            <a:ext cx="3810000" cy="54102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152400"/>
            <a:ext cx="6934200" cy="1143000"/>
          </a:xfrm>
        </p:spPr>
        <p:txBody>
          <a:bodyPr/>
          <a:lstStyle/>
          <a:p>
            <a:r>
              <a:rPr lang="en-US" sz="3600" b="1" dirty="0" smtClean="0"/>
              <a:t>3 Important Things are </a:t>
            </a:r>
            <a:r>
              <a:rPr lang="en-US" sz="3600" b="1" dirty="0" smtClean="0"/>
              <a:t>specifically mentioned</a:t>
            </a:r>
            <a:endParaRPr lang="en-US" sz="3600" b="1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447800"/>
            <a:ext cx="7696200" cy="4876800"/>
          </a:xfrm>
        </p:spPr>
        <p:txBody>
          <a:bodyPr/>
          <a:lstStyle/>
          <a:p>
            <a:pPr marL="1260475" indent="-1260475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ar-SA" sz="11700" dirty="0" smtClean="0">
                <a:cs typeface="Tajweed" pitchFamily="2" charset="-78"/>
              </a:rPr>
              <a:t>وَمِن شَرِّ غَاسِق</a:t>
            </a:r>
            <a:endParaRPr lang="en-US" sz="9600" dirty="0" smtClean="0">
              <a:cs typeface="Tajweed" pitchFamily="2" charset="-78"/>
            </a:endParaRPr>
          </a:p>
          <a:p>
            <a:pPr marL="1260475" indent="-1260475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ar-SA" sz="11700" dirty="0" smtClean="0">
                <a:cs typeface="Tajweed" pitchFamily="2" charset="-78"/>
              </a:rPr>
              <a:t>وَمِن شَرِّ نَفَّاثَات</a:t>
            </a:r>
            <a:endParaRPr lang="en-US" sz="9600" dirty="0" smtClean="0">
              <a:cs typeface="Tajweed" pitchFamily="2" charset="-78"/>
            </a:endParaRPr>
          </a:p>
          <a:p>
            <a:pPr marL="1260475" indent="-1260475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ar-SA" sz="11700" dirty="0" smtClean="0">
                <a:cs typeface="Tajweed" pitchFamily="2" charset="-78"/>
              </a:rPr>
              <a:t>وَمِن شَرِّ حَاسِد</a:t>
            </a:r>
            <a:endParaRPr lang="en-US" sz="9600" dirty="0" smtClean="0">
              <a:cs typeface="Tajwee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r>
              <a:rPr lang="en-US" b="1" smtClean="0"/>
              <a:t>One common thing in the 3???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229600" cy="5216525"/>
          </a:xfrm>
        </p:spPr>
        <p:txBody>
          <a:bodyPr/>
          <a:lstStyle/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We won’t know if harm is on our way:</a:t>
            </a:r>
          </a:p>
          <a:p>
            <a:pPr algn="l" rtl="0">
              <a:lnSpc>
                <a:spcPct val="80000"/>
              </a:lnSpc>
              <a:buSzPct val="45000"/>
              <a:buFont typeface="Wingdings" pitchFamily="2" charset="2"/>
              <a:buChar char="Ø"/>
            </a:pPr>
            <a:r>
              <a:rPr lang="en-US" sz="7600" b="1" dirty="0" smtClean="0"/>
              <a:t> </a:t>
            </a:r>
            <a:r>
              <a:rPr lang="en-US" sz="4000" b="1" dirty="0" smtClean="0"/>
              <a:t>in Darkness</a:t>
            </a:r>
            <a:r>
              <a:rPr lang="en-US" sz="7600" b="1" dirty="0" smtClean="0"/>
              <a:t> </a:t>
            </a:r>
            <a:r>
              <a:rPr lang="ar-SA" sz="7600" b="1" dirty="0" smtClean="0">
                <a:cs typeface="Tajweed" pitchFamily="2" charset="-78"/>
              </a:rPr>
              <a:t>غَاسِق</a:t>
            </a:r>
            <a:endParaRPr lang="en-US" sz="4000" b="1" dirty="0" smtClean="0">
              <a:cs typeface="Tajweed" pitchFamily="2" charset="-78"/>
            </a:endParaRPr>
          </a:p>
          <a:p>
            <a:pPr algn="l" rtl="0">
              <a:lnSpc>
                <a:spcPct val="80000"/>
              </a:lnSpc>
              <a:buSzPct val="45000"/>
              <a:buFont typeface="Wingdings" pitchFamily="2" charset="2"/>
              <a:buChar char="Ø"/>
            </a:pPr>
            <a:r>
              <a:rPr lang="en-US" sz="7600" b="1" dirty="0" smtClean="0"/>
              <a:t> </a:t>
            </a:r>
            <a:r>
              <a:rPr lang="en-US" sz="4000" b="1" dirty="0" smtClean="0"/>
              <a:t>by Magicians </a:t>
            </a:r>
            <a:r>
              <a:rPr lang="ar-SA" sz="7600" b="1" dirty="0" smtClean="0">
                <a:cs typeface="Tajweed" pitchFamily="2" charset="-78"/>
              </a:rPr>
              <a:t>نَفَّاثَات</a:t>
            </a:r>
            <a:endParaRPr lang="en-US" sz="4000" b="1" dirty="0" smtClean="0">
              <a:cs typeface="Tajweed" pitchFamily="2" charset="-78"/>
            </a:endParaRPr>
          </a:p>
          <a:p>
            <a:pPr algn="l" rtl="0">
              <a:lnSpc>
                <a:spcPct val="80000"/>
              </a:lnSpc>
              <a:buSzPct val="45000"/>
              <a:buFont typeface="Wingdings" pitchFamily="2" charset="2"/>
              <a:buChar char="Ø"/>
            </a:pPr>
            <a:r>
              <a:rPr lang="en-US" sz="7600" b="1" dirty="0" smtClean="0"/>
              <a:t> </a:t>
            </a:r>
            <a:r>
              <a:rPr lang="en-US" sz="4000" b="1" dirty="0" smtClean="0"/>
              <a:t>by Jealous</a:t>
            </a:r>
            <a:r>
              <a:rPr lang="en-US" sz="7600" b="1" dirty="0" smtClean="0"/>
              <a:t> </a:t>
            </a:r>
            <a:r>
              <a:rPr lang="ar-SA" sz="7600" b="1" dirty="0" smtClean="0">
                <a:cs typeface="Tajweed" pitchFamily="2" charset="-78"/>
              </a:rPr>
              <a:t>حَاسِد</a:t>
            </a:r>
            <a:r>
              <a:rPr lang="en-US" sz="7600" b="1" dirty="0" smtClean="0">
                <a:cs typeface="Tajweed" pitchFamily="2" charset="-78"/>
              </a:rPr>
              <a:t> </a:t>
            </a:r>
          </a:p>
          <a:p>
            <a:pPr algn="l" rtl="0">
              <a:lnSpc>
                <a:spcPct val="80000"/>
              </a:lnSpc>
              <a:buSzPct val="45000"/>
              <a:buFont typeface="Wingdings" pitchFamily="2" charset="2"/>
              <a:buNone/>
            </a:pPr>
            <a:endParaRPr lang="en-US" sz="3900" dirty="0" smtClean="0"/>
          </a:p>
          <a:p>
            <a:pPr algn="l" rtl="0">
              <a:lnSpc>
                <a:spcPct val="80000"/>
              </a:lnSpc>
              <a:buSzPct val="45000"/>
              <a:buFont typeface="Wingdings" pitchFamily="2" charset="2"/>
              <a:buNone/>
            </a:pPr>
            <a:r>
              <a:rPr lang="en-US" sz="3900" dirty="0" smtClean="0"/>
              <a:t>Only Allah can give protection.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44835" name="Group 3"/>
          <p:cNvGraphicFramePr>
            <a:graphicFrameLocks noGrp="1"/>
          </p:cNvGraphicFramePr>
          <p:nvPr/>
        </p:nvGraphicFramePr>
        <p:xfrm>
          <a:off x="152400" y="17526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438400"/>
                <a:gridCol w="1524000"/>
                <a:gridCol w="25146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غَاسِقٍ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وَقَبَ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darkness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it becomes intense,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4572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spcBef>
                <a:spcPct val="0"/>
              </a:spcBef>
            </a:pPr>
            <a:r>
              <a:rPr lang="ur-PK" sz="2400">
                <a:cs typeface="Majidi" pitchFamily="2" charset="-78"/>
              </a:rPr>
              <a:t>سُورَ</a:t>
            </a:r>
            <a:r>
              <a:rPr lang="ar-SA" sz="2400">
                <a:cs typeface="Majidi" pitchFamily="2" charset="-78"/>
              </a:rPr>
              <a:t>ةُ</a:t>
            </a:r>
            <a:r>
              <a:rPr lang="ur-PK" sz="2400">
                <a:cs typeface="Majidi" pitchFamily="2" charset="-78"/>
              </a:rPr>
              <a:t> </a:t>
            </a:r>
            <a:r>
              <a:rPr lang="ar-SA" sz="2400">
                <a:cs typeface="Majidi" pitchFamily="2" charset="-78"/>
              </a:rPr>
              <a:t>الفلق</a:t>
            </a:r>
            <a:endParaRPr lang="en-IN" sz="2400">
              <a:cs typeface="Majidi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46883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438400"/>
                <a:gridCol w="1524000"/>
                <a:gridCol w="25146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غَاسِقٍ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وَقَبَ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darkness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it becomes intense,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6477000" y="2514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>
                <a:latin typeface="Times New Roman" pitchFamily="18" charset="0"/>
                <a:cs typeface="Times New Roman" pitchFamily="18" charset="0"/>
              </a:rPr>
              <a:t>ش ر ر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46901" name="Group 21"/>
          <p:cNvGraphicFramePr>
            <a:graphicFrameLocks noGrp="1"/>
          </p:cNvGraphicFramePr>
          <p:nvPr/>
        </p:nvGraphicFramePr>
        <p:xfrm>
          <a:off x="228600" y="5795963"/>
          <a:ext cx="8458200" cy="1062038"/>
        </p:xfrm>
        <a:graphic>
          <a:graphicData uri="http://schemas.openxmlformats.org/drawingml/2006/table">
            <a:tbl>
              <a:tblPr/>
              <a:tblGrid>
                <a:gridCol w="3193402"/>
                <a:gridCol w="3193402"/>
                <a:gridCol w="2071396"/>
              </a:tblGrid>
              <a:tr h="1062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evil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from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and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07B40-8F48-4FCF-A7E1-A32477A2A101}" type="slidenum">
              <a:rPr lang="ar-SA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52400" y="2362200"/>
          <a:ext cx="8762999" cy="2443163"/>
        </p:xfrm>
        <a:graphic>
          <a:graphicData uri="http://schemas.openxmlformats.org/drawingml/2006/table">
            <a:tbl>
              <a:tblPr/>
              <a:tblGrid>
                <a:gridCol w="3308479"/>
                <a:gridCol w="3308479"/>
                <a:gridCol w="2146041"/>
              </a:tblGrid>
              <a:tr h="24431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jidi" pitchFamily="2" charset="-78"/>
                        </a:rPr>
                        <a:t>شَرّ</a:t>
                      </a:r>
                      <a:endParaRPr kumimoji="0" lang="en-US" sz="1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jidi" pitchFamily="2" charset="-78"/>
                        </a:rPr>
                        <a:t>مِنْ</a:t>
                      </a:r>
                      <a:endParaRPr kumimoji="0" lang="en-US" sz="1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jidi" pitchFamily="2" charset="-78"/>
                        </a:rPr>
                        <a:t>وَ</a:t>
                      </a:r>
                      <a:endParaRPr kumimoji="0" lang="en-US" sz="1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51445E-7 L 0.00417 -0.23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46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>
                <a:cs typeface="Tajweed" pitchFamily="2" charset="-78"/>
              </a:rPr>
              <a:t> </a:t>
            </a:r>
            <a:endParaRPr lang="en-GB" sz="4400">
              <a:cs typeface="Tajweed" pitchFamily="2" charset="-78"/>
            </a:endParaRPr>
          </a:p>
        </p:txBody>
      </p:sp>
      <p:graphicFrame>
        <p:nvGraphicFramePr>
          <p:cNvPr id="442391" name="Group 2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438400"/>
                <a:gridCol w="1524000"/>
                <a:gridCol w="25146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jweed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jweed" pitchFamily="2" charset="-78"/>
                        </a:rPr>
                        <a:t>غَاسِقٍ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jweed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jweed" pitchFamily="2" charset="-78"/>
                        </a:rPr>
                        <a:t>وَقَبَ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darkness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it becomes intense,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442389" name="Text Box 21"/>
          <p:cNvSpPr txBox="1">
            <a:spLocks noChangeArrowheads="1"/>
          </p:cNvSpPr>
          <p:nvPr/>
        </p:nvSpPr>
        <p:spPr bwMode="auto">
          <a:xfrm>
            <a:off x="4724400" y="2514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ar-SA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غ س ق</a:t>
            </a:r>
            <a:endParaRPr lang="en-GB" sz="240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2392" name="Text Box 24"/>
          <p:cNvSpPr txBox="1">
            <a:spLocks noChangeArrowheads="1"/>
          </p:cNvSpPr>
          <p:nvPr/>
        </p:nvSpPr>
        <p:spPr bwMode="auto">
          <a:xfrm>
            <a:off x="1066800" y="484505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smtClean="0">
                <a:solidFill>
                  <a:srgbClr val="FFFFFF"/>
                </a:solidFill>
                <a:latin typeface="Arial" charset="0"/>
                <a:cs typeface="Arial" charset="0"/>
              </a:rPr>
              <a:t>darkness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429" name="Text Box 21"/>
          <p:cNvSpPr txBox="1">
            <a:spLocks noChangeArrowheads="1"/>
          </p:cNvSpPr>
          <p:nvPr/>
        </p:nvSpPr>
        <p:spPr bwMode="auto">
          <a:xfrm>
            <a:off x="3124200" y="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darkness</a:t>
            </a:r>
          </a:p>
        </p:txBody>
      </p:sp>
      <p:sp>
        <p:nvSpPr>
          <p:cNvPr id="1553432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6629400" cy="3581400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ar-SA" sz="20000" dirty="0" smtClean="0">
                <a:latin typeface="Times New Roman" pitchFamily="18" charset="0"/>
                <a:ea typeface="Times New Roman" pitchFamily="18" charset="0"/>
                <a:cs typeface="Tajweed" pitchFamily="2" charset="-78"/>
              </a:rPr>
              <a:t>غَاسِق</a:t>
            </a:r>
            <a:endParaRPr lang="en-GB" sz="20000" dirty="0">
              <a:latin typeface="Times New Roman" pitchFamily="18" charset="0"/>
              <a:ea typeface="Times New Roman" pitchFamily="18" charset="0"/>
              <a:cs typeface="Tajweed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100"/>
                                        <p:tgtEl>
                                          <p:spTgt spid="155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0" fill="hold"/>
                                        <p:tgtEl>
                                          <p:spTgt spid="155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3432" grpId="0" build="p"/>
      <p:bldP spid="1553432" grpI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53027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438400"/>
                <a:gridCol w="1524000"/>
                <a:gridCol w="25146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غَاسِقٍ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وَقَبَ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darkness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it becomes intense,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1153044" name="Rectangle 2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048000"/>
            <a:ext cx="4038600" cy="3006725"/>
          </a:xfrm>
          <a:noFill/>
        </p:spPr>
        <p:txBody>
          <a:bodyPr anchor="ctr"/>
          <a:lstStyle/>
          <a:p>
            <a:pPr algn="ctr" rtl="0">
              <a:buFont typeface="Wingdings" pitchFamily="2" charset="2"/>
              <a:buNone/>
            </a:pPr>
            <a:r>
              <a:rPr lang="en-US" sz="10600" b="1" smtClean="0">
                <a:solidFill>
                  <a:schemeClr val="tx1"/>
                </a:solidFill>
                <a:cs typeface="Tahoma" pitchFamily="34" charset="0"/>
              </a:rPr>
              <a:t>when</a:t>
            </a: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4876800" y="2251075"/>
            <a:ext cx="4038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577850" indent="-577850" algn="ctr" rtl="1" eaLnBrk="0" hangingPunct="0">
              <a:spcBef>
                <a:spcPct val="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ar-SA" sz="12900">
                <a:solidFill>
                  <a:srgbClr val="FFFF00"/>
                </a:solidFill>
                <a:cs typeface="Majidi" pitchFamily="2" charset="-78"/>
              </a:rPr>
              <a:t>إِذْ</a:t>
            </a:r>
          </a:p>
          <a:p>
            <a:pPr marL="577850" indent="-577850" algn="ctr" rtl="1" eaLnBrk="0" hangingPunct="0">
              <a:spcBef>
                <a:spcPct val="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ar-SA" sz="12900">
                <a:solidFill>
                  <a:srgbClr val="FFFF00"/>
                </a:solidFill>
                <a:cs typeface="Majidi" pitchFamily="2" charset="-78"/>
              </a:rPr>
              <a:t>إِذَا</a:t>
            </a:r>
            <a:endParaRPr lang="en-US" sz="12900">
              <a:solidFill>
                <a:srgbClr val="FFFF00"/>
              </a:solidFill>
              <a:cs typeface="Majidi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5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4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-381000" y="5722937"/>
          <a:ext cx="9753600" cy="1363663"/>
        </p:xfrm>
        <a:graphic>
          <a:graphicData uri="http://schemas.openxmlformats.org/drawingml/2006/table">
            <a:tbl>
              <a:tblPr/>
              <a:tblGrid>
                <a:gridCol w="5088835"/>
                <a:gridCol w="4664765"/>
              </a:tblGrid>
              <a:tr h="1363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4000" b="0" i="0" u="none" strike="noStrike" cap="none" spc="-9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it becomes intense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it became intense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55075" name="Group 3"/>
          <p:cNvGraphicFramePr>
            <a:graphicFrameLocks noGrp="1"/>
          </p:cNvGraphicFramePr>
          <p:nvPr/>
        </p:nvGraphicFramePr>
        <p:xfrm>
          <a:off x="152400" y="762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438400"/>
                <a:gridCol w="1524000"/>
                <a:gridCol w="25146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غَاسِقٍ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وَقَبَ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darkness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it becomes intense,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457200" y="243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>
                <a:latin typeface="Times New Roman" pitchFamily="18" charset="0"/>
                <a:cs typeface="Times New Roman" pitchFamily="18" charset="0"/>
              </a:rPr>
              <a:t>و ق ب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1531938" y="2782669"/>
            <a:ext cx="6112635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en-US" sz="3200" dirty="0">
                <a:ea typeface="Arial Unicode MS" pitchFamily="34" charset="-128"/>
                <a:cs typeface="Tahoma" pitchFamily="34" charset="0"/>
              </a:rPr>
              <a:t>After </a:t>
            </a:r>
            <a:r>
              <a:rPr lang="ar-SA" sz="4400" dirty="0">
                <a:ea typeface="Arial Unicode MS" pitchFamily="34" charset="-128"/>
                <a:cs typeface="Tajweed" pitchFamily="2" charset="-78"/>
              </a:rPr>
              <a:t>إذا</a:t>
            </a:r>
            <a:r>
              <a:rPr lang="en-US" sz="3200" dirty="0">
                <a:ea typeface="Arial Unicode MS" pitchFamily="34" charset="-128"/>
                <a:cs typeface="Tajweed" pitchFamily="2" charset="-78"/>
              </a:rPr>
              <a:t> </a:t>
            </a:r>
            <a:r>
              <a:rPr lang="en-US" sz="3200" dirty="0">
                <a:ea typeface="Arial Unicode MS" pitchFamily="34" charset="-128"/>
                <a:cs typeface="Tahoma" pitchFamily="34" charset="0"/>
              </a:rPr>
              <a:t>if </a:t>
            </a:r>
            <a:r>
              <a:rPr lang="en-US" sz="3200" dirty="0" smtClean="0">
                <a:ea typeface="Arial Unicode MS" pitchFamily="34" charset="-128"/>
                <a:cs typeface="Tahoma" pitchFamily="34" charset="0"/>
              </a:rPr>
              <a:t>Past </a:t>
            </a:r>
            <a:r>
              <a:rPr lang="en-US" sz="3200" dirty="0">
                <a:ea typeface="Arial Unicode MS" pitchFamily="34" charset="-128"/>
                <a:cs typeface="Tahoma" pitchFamily="34" charset="0"/>
              </a:rPr>
              <a:t>T</a:t>
            </a:r>
            <a:r>
              <a:rPr lang="en-US" sz="3200" dirty="0" smtClean="0">
                <a:ea typeface="Arial Unicode MS" pitchFamily="34" charset="-128"/>
                <a:cs typeface="Tahoma" pitchFamily="34" charset="0"/>
              </a:rPr>
              <a:t>ense </a:t>
            </a:r>
            <a:r>
              <a:rPr lang="en-US" sz="3200" dirty="0">
                <a:ea typeface="Arial Unicode MS" pitchFamily="34" charset="-128"/>
                <a:cs typeface="Tahoma" pitchFamily="34" charset="0"/>
              </a:rPr>
              <a:t>comes, it…</a:t>
            </a:r>
            <a:endParaRPr lang="ur-PK" sz="3200" dirty="0">
              <a:ea typeface="Arial Unicode MS" pitchFamily="34" charset="-128"/>
              <a:cs typeface="Tahoma" pitchFamily="34" charset="0"/>
            </a:endParaRPr>
          </a:p>
        </p:txBody>
      </p:sp>
      <p:graphicFrame>
        <p:nvGraphicFramePr>
          <p:cNvPr id="1155094" name="Group 22"/>
          <p:cNvGraphicFramePr>
            <a:graphicFrameLocks noGrp="1"/>
          </p:cNvGraphicFramePr>
          <p:nvPr/>
        </p:nvGraphicFramePr>
        <p:xfrm>
          <a:off x="152400" y="3398520"/>
          <a:ext cx="8915400" cy="1554480"/>
        </p:xfrm>
        <a:graphic>
          <a:graphicData uri="http://schemas.openxmlformats.org/drawingml/2006/table">
            <a:tbl>
              <a:tblPr/>
              <a:tblGrid>
                <a:gridCol w="4457700"/>
                <a:gridCol w="4457700"/>
              </a:tblGrid>
              <a:tr h="13636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ar-SA" sz="9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إِذَا وَقَبَ</a:t>
                      </a:r>
                      <a:endParaRPr kumimoji="0" lang="en-US" sz="9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9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وَقَبَ</a:t>
                      </a:r>
                      <a:endParaRPr kumimoji="0" lang="en-US" sz="9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3237E-6 L 0 -0.222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cs typeface="Tahoma" pitchFamily="34" charset="0"/>
              </a:rPr>
              <a:t>Introduction – Surah Al-Falaq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517525" indent="-517525"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err="1" smtClean="0">
                <a:ea typeface="Times New Roman" pitchFamily="18" charset="0"/>
                <a:cs typeface="Tahoma" pitchFamily="34" charset="0"/>
              </a:rPr>
              <a:t>Surah</a:t>
            </a:r>
            <a:r>
              <a:rPr lang="en-US" sz="2800" dirty="0" smtClean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imes New Roman" pitchFamily="18" charset="0"/>
                <a:cs typeface="Tahoma" pitchFamily="34" charset="0"/>
              </a:rPr>
              <a:t>Falaq</a:t>
            </a:r>
            <a:r>
              <a:rPr lang="en-US" sz="2800" dirty="0" smtClean="0">
                <a:ea typeface="Times New Roman" pitchFamily="18" charset="0"/>
                <a:cs typeface="Tahoma" pitchFamily="34" charset="0"/>
              </a:rPr>
              <a:t> and </a:t>
            </a:r>
            <a:r>
              <a:rPr lang="en-US" sz="2800" dirty="0" err="1" smtClean="0">
                <a:ea typeface="Times New Roman" pitchFamily="18" charset="0"/>
                <a:cs typeface="Tahoma" pitchFamily="34" charset="0"/>
              </a:rPr>
              <a:t>Surah</a:t>
            </a:r>
            <a:r>
              <a:rPr lang="en-US" sz="2800" dirty="0" smtClean="0">
                <a:ea typeface="Times New Roman" pitchFamily="18" charset="0"/>
                <a:cs typeface="Tahoma" pitchFamily="34" charset="0"/>
              </a:rPr>
              <a:t> Naas, two excellent supplications to get protection from all </a:t>
            </a:r>
            <a:r>
              <a:rPr lang="en-US" sz="2800" dirty="0" smtClean="0">
                <a:ea typeface="Times New Roman" pitchFamily="18" charset="0"/>
                <a:cs typeface="Tahoma" pitchFamily="34" charset="0"/>
              </a:rPr>
              <a:t>evils</a:t>
            </a:r>
            <a:endParaRPr lang="ar-SA" sz="2800" dirty="0" smtClean="0">
              <a:ea typeface="Times New Roman" pitchFamily="18" charset="0"/>
              <a:cs typeface="Tahoma" pitchFamily="34" charset="0"/>
            </a:endParaRPr>
          </a:p>
          <a:p>
            <a:pPr marL="517525" indent="-517525"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>
                <a:ea typeface="Times New Roman" pitchFamily="18" charset="0"/>
                <a:cs typeface="Tahoma" pitchFamily="34" charset="0"/>
              </a:rPr>
              <a:t>How beneficent Allah is, he created us, sent guidance, …. And taught us the ways and supplications to get protection …</a:t>
            </a:r>
            <a:endParaRPr lang="ar-SA" sz="2800" dirty="0" smtClean="0">
              <a:ea typeface="Times New Roman" pitchFamily="18" charset="0"/>
              <a:cs typeface="Tahoma" pitchFamily="34" charset="0"/>
            </a:endParaRPr>
          </a:p>
          <a:p>
            <a:pPr marL="517525" indent="-517525"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>
                <a:ea typeface="Times New Roman" pitchFamily="18" charset="0"/>
                <a:cs typeface="Tahoma" pitchFamily="34" charset="0"/>
              </a:rPr>
              <a:t>Who amongst us does not want to be protected from evil </a:t>
            </a:r>
            <a:r>
              <a:rPr lang="en-US" sz="2800" dirty="0" smtClean="0">
                <a:ea typeface="Times New Roman" pitchFamily="18" charset="0"/>
                <a:cs typeface="Tahoma" pitchFamily="34" charset="0"/>
              </a:rPr>
              <a:t>eyes</a:t>
            </a:r>
            <a:endParaRPr lang="ar-SA" sz="2800" dirty="0" smtClean="0">
              <a:ea typeface="Times New Roman" pitchFamily="18" charset="0"/>
              <a:cs typeface="Tahoma" pitchFamily="34" charset="0"/>
            </a:endParaRPr>
          </a:p>
          <a:p>
            <a:pPr marL="517525" indent="-517525"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>
                <a:ea typeface="Times New Roman" pitchFamily="18" charset="0"/>
                <a:cs typeface="Tahoma" pitchFamily="34" charset="0"/>
              </a:rPr>
              <a:t>It would be a folly on our part if we don’t use these supplications</a:t>
            </a:r>
            <a:endParaRPr lang="ar-SA" sz="2800" dirty="0" smtClean="0">
              <a:ea typeface="Times New Roman" pitchFamily="18" charset="0"/>
              <a:cs typeface="Tahoma" pitchFamily="34" charset="0"/>
            </a:endParaRPr>
          </a:p>
          <a:p>
            <a:pPr marL="517525" indent="-517525"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>
                <a:ea typeface="Times New Roman" pitchFamily="18" charset="0"/>
                <a:cs typeface="Tahoma" pitchFamily="34" charset="0"/>
              </a:rPr>
              <a:t>The best way to </a:t>
            </a:r>
            <a:r>
              <a:rPr lang="en-US" sz="2800" dirty="0" smtClean="0">
                <a:ea typeface="Times New Roman" pitchFamily="18" charset="0"/>
                <a:cs typeface="Tahoma" pitchFamily="34" charset="0"/>
              </a:rPr>
              <a:t>follow </a:t>
            </a:r>
            <a:r>
              <a:rPr lang="en-US" sz="2800" dirty="0" smtClean="0">
                <a:ea typeface="Times New Roman" pitchFamily="18" charset="0"/>
                <a:cs typeface="Tahoma" pitchFamily="34" charset="0"/>
              </a:rPr>
              <a:t>our beloved Prophet SAS, is reciting after every obligatory prayer, and three times after </a:t>
            </a:r>
            <a:r>
              <a:rPr lang="en-US" sz="2800" dirty="0" err="1" smtClean="0">
                <a:ea typeface="Times New Roman" pitchFamily="18" charset="0"/>
                <a:cs typeface="Tahoma" pitchFamily="34" charset="0"/>
              </a:rPr>
              <a:t>Fajr</a:t>
            </a:r>
            <a:r>
              <a:rPr lang="en-US" sz="2800" dirty="0" smtClean="0">
                <a:ea typeface="Times New Roman" pitchFamily="18" charset="0"/>
                <a:cs typeface="Tahoma" pitchFamily="34" charset="0"/>
              </a:rPr>
              <a:t> and </a:t>
            </a:r>
            <a:r>
              <a:rPr lang="en-US" sz="2800" dirty="0" err="1" smtClean="0">
                <a:ea typeface="Times New Roman" pitchFamily="18" charset="0"/>
                <a:cs typeface="Tahoma" pitchFamily="34" charset="0"/>
              </a:rPr>
              <a:t>Maghrib</a:t>
            </a:r>
            <a:r>
              <a:rPr lang="en-US" sz="2800" dirty="0" smtClean="0">
                <a:ea typeface="Times New Roman" pitchFamily="18" charset="0"/>
                <a:cs typeface="Tahoma" pitchFamily="34" charset="0"/>
              </a:rPr>
              <a:t> Prayer.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57123" name="Group 3"/>
          <p:cNvGraphicFramePr>
            <a:graphicFrameLocks noGrp="1"/>
          </p:cNvGraphicFramePr>
          <p:nvPr/>
        </p:nvGraphicFramePr>
        <p:xfrm>
          <a:off x="152400" y="7620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438400"/>
                <a:gridCol w="1524000"/>
                <a:gridCol w="25146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غَاسِقٍ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وَقَبَ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darkness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it becomes intense,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457200" y="125413"/>
            <a:ext cx="8229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3600" b="1">
                <a:cs typeface="Majidi" pitchFamily="2" charset="-78"/>
              </a:rPr>
              <a:t>Message from: </a:t>
            </a:r>
          </a:p>
        </p:txBody>
      </p:sp>
      <p:pic>
        <p:nvPicPr>
          <p:cNvPr id="5736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375" y="3162300"/>
            <a:ext cx="1228725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7366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394075"/>
            <a:ext cx="8229600" cy="3540125"/>
          </a:xfrm>
          <a:noFill/>
        </p:spPr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We experience darkness after every 12 hours</a:t>
            </a:r>
            <a:endParaRPr lang="ar-SA" dirty="0" smtClean="0"/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Work hours finish, almost no work, (empty mind is devil’s workshop)</a:t>
            </a:r>
            <a:endParaRPr lang="ar-SA" dirty="0" smtClean="0"/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Modern evils in the night (T.V., Movies, Theatres, Clubs, etc …)</a:t>
            </a:r>
            <a:endParaRPr lang="ar-SA" dirty="0" smtClean="0"/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Evil attack is easy at night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13716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90915" name="Group 3"/>
          <p:cNvGraphicFramePr>
            <a:graphicFrameLocks noGrp="1"/>
          </p:cNvGraphicFramePr>
          <p:nvPr/>
        </p:nvGraphicFramePr>
        <p:xfrm>
          <a:off x="152400" y="16002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438400"/>
                <a:gridCol w="1524000"/>
                <a:gridCol w="25146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غَاسِقٍ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وَقَبَ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darkness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it becomes intense,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pic>
        <p:nvPicPr>
          <p:cNvPr id="58388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00675"/>
            <a:ext cx="1228725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838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Practice with imagination, feelings and prayer</a:t>
            </a:r>
            <a:endParaRPr lang="ar-SA" sz="2800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59171" name="Group 3"/>
          <p:cNvGraphicFramePr>
            <a:graphicFrameLocks noGrp="1"/>
          </p:cNvGraphicFramePr>
          <p:nvPr/>
        </p:nvGraphicFramePr>
        <p:xfrm>
          <a:off x="152400" y="1981200"/>
          <a:ext cx="8763000" cy="2452688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667000"/>
                <a:gridCol w="3810000"/>
              </a:tblGrid>
              <a:tr h="13858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النَّفَّاثَاتِ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فِي الْعُقَدِ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those who blow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the knots,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4572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spcBef>
                <a:spcPct val="0"/>
              </a:spcBef>
            </a:pPr>
            <a:r>
              <a:rPr lang="ur-PK" sz="2400">
                <a:cs typeface="Majidi" pitchFamily="2" charset="-78"/>
              </a:rPr>
              <a:t>سُورَ</a:t>
            </a:r>
            <a:r>
              <a:rPr lang="ar-SA" sz="2400">
                <a:cs typeface="Majidi" pitchFamily="2" charset="-78"/>
              </a:rPr>
              <a:t>ةُ</a:t>
            </a:r>
            <a:r>
              <a:rPr lang="ur-PK" sz="2400">
                <a:cs typeface="Majidi" pitchFamily="2" charset="-78"/>
              </a:rPr>
              <a:t> </a:t>
            </a:r>
            <a:r>
              <a:rPr lang="ar-SA" sz="2400">
                <a:cs typeface="Majidi" pitchFamily="2" charset="-78"/>
              </a:rPr>
              <a:t>الفلق</a:t>
            </a:r>
            <a:endParaRPr lang="en-IN" sz="2400">
              <a:cs typeface="Majidi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61219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667000"/>
                <a:gridCol w="38100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النَّفَّاثَاتِ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فِي الْعُقَدِ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those who blow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the knots,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6477000" y="259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ش ر ر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61234" name="Group 18"/>
          <p:cNvGraphicFramePr>
            <a:graphicFrameLocks noGrp="1"/>
          </p:cNvGraphicFramePr>
          <p:nvPr/>
        </p:nvGraphicFramePr>
        <p:xfrm>
          <a:off x="0" y="5567363"/>
          <a:ext cx="8915399" cy="1062038"/>
        </p:xfrm>
        <a:graphic>
          <a:graphicData uri="http://schemas.openxmlformats.org/drawingml/2006/table">
            <a:tbl>
              <a:tblPr/>
              <a:tblGrid>
                <a:gridCol w="3366018"/>
                <a:gridCol w="3366018"/>
                <a:gridCol w="2183363"/>
              </a:tblGrid>
              <a:tr h="1062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evil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from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and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04800" y="2438400"/>
          <a:ext cx="8839200" cy="2443163"/>
        </p:xfrm>
        <a:graphic>
          <a:graphicData uri="http://schemas.openxmlformats.org/drawingml/2006/table">
            <a:tbl>
              <a:tblPr/>
              <a:tblGrid>
                <a:gridCol w="3337249"/>
                <a:gridCol w="3337249"/>
                <a:gridCol w="2164702"/>
              </a:tblGrid>
              <a:tr h="24431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jidi" pitchFamily="2" charset="-78"/>
                        </a:rPr>
                        <a:t>شَرّ</a:t>
                      </a:r>
                      <a:endParaRPr kumimoji="0" lang="en-US" sz="1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jidi" pitchFamily="2" charset="-78"/>
                        </a:rPr>
                        <a:t>مِنْ</a:t>
                      </a:r>
                      <a:endParaRPr kumimoji="0" lang="en-US" sz="1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jidi" pitchFamily="2" charset="-78"/>
                        </a:rPr>
                        <a:t>وَ</a:t>
                      </a:r>
                      <a:endParaRPr kumimoji="0" lang="en-US" sz="1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31214E-6 L 0.00417 -0.22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61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oup 74"/>
          <p:cNvGraphicFramePr>
            <a:graphicFrameLocks noGrp="1"/>
          </p:cNvGraphicFramePr>
          <p:nvPr/>
        </p:nvGraphicFramePr>
        <p:xfrm>
          <a:off x="990600" y="3048000"/>
          <a:ext cx="7315200" cy="2286000"/>
        </p:xfrm>
        <a:graphic>
          <a:graphicData uri="http://schemas.openxmlformats.org/drawingml/2006/table">
            <a:tbl>
              <a:tblPr/>
              <a:tblGrid>
                <a:gridCol w="3581400"/>
                <a:gridCol w="533400"/>
                <a:gridCol w="3200400"/>
              </a:tblGrid>
              <a:tr h="2286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0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jidi" pitchFamily="2" charset="-78"/>
                        </a:rPr>
                        <a:t>نَفَّاثَاتِ</a:t>
                      </a:r>
                      <a:endParaRPr kumimoji="0" lang="en-US" sz="10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jidi" pitchFamily="2" charset="-78"/>
                      </a:endParaRPr>
                    </a:p>
                  </a:txBody>
                  <a:tcPr marT="2286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2286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0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jidi" pitchFamily="2" charset="-78"/>
                        </a:rPr>
                        <a:t>نَفَّاثَةِ</a:t>
                      </a:r>
                      <a:endParaRPr kumimoji="0" lang="en-US" sz="10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jidi" pitchFamily="2" charset="-78"/>
                      </a:endParaRPr>
                    </a:p>
                  </a:txBody>
                  <a:tcPr marT="2286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16" name="Oval 73"/>
          <p:cNvSpPr>
            <a:spLocks noChangeArrowheads="1"/>
          </p:cNvSpPr>
          <p:nvPr/>
        </p:nvSpPr>
        <p:spPr bwMode="auto">
          <a:xfrm>
            <a:off x="2311400" y="2867025"/>
            <a:ext cx="914400" cy="406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5720" tIns="0" rIns="0" bIns="18288" anchor="ctr"/>
          <a:lstStyle/>
          <a:p>
            <a:pPr algn="ctr">
              <a:spcBef>
                <a:spcPct val="0"/>
              </a:spcBef>
            </a:pPr>
            <a:r>
              <a:rPr lang="ur-PK" sz="540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63267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667000"/>
                <a:gridCol w="38100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النَّفَّاثَاتِ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فِي الْعُقَدِ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those who blow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the knots,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4724400" y="2558142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ن ف ث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9" name="Rectangle 29"/>
          <p:cNvSpPr>
            <a:spLocks noChangeArrowheads="1"/>
          </p:cNvSpPr>
          <p:nvPr/>
        </p:nvSpPr>
        <p:spPr bwMode="auto">
          <a:xfrm>
            <a:off x="4648200" y="3749675"/>
            <a:ext cx="29718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ctr" rtl="1"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endParaRPr lang="en-US" sz="800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ajweed" pitchFamily="2" charset="-78"/>
            </a:endParaRPr>
          </a:p>
        </p:txBody>
      </p:sp>
      <p:sp>
        <p:nvSpPr>
          <p:cNvPr id="61473" name="AutoShape 20"/>
          <p:cNvSpPr>
            <a:spLocks noChangeArrowheads="1"/>
          </p:cNvSpPr>
          <p:nvPr/>
        </p:nvSpPr>
        <p:spPr bwMode="auto">
          <a:xfrm rot="-10078380">
            <a:off x="6233245" y="4833012"/>
            <a:ext cx="2724150" cy="2078037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algn="ctr">
              <a:spcBef>
                <a:spcPct val="0"/>
              </a:spcBef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You have to blow to say 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92963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667000"/>
                <a:gridCol w="38100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النَّفَّاثَاتِ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فِي الْعُقَدِ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those who blow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the knots,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4724400" y="257175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ن ف ث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45358" name="Group 78"/>
          <p:cNvGraphicFramePr>
            <a:graphicFrameLocks noGrp="1"/>
          </p:cNvGraphicFramePr>
          <p:nvPr/>
        </p:nvGraphicFramePr>
        <p:xfrm>
          <a:off x="685800" y="5334000"/>
          <a:ext cx="7924800" cy="1554480"/>
        </p:xfrm>
        <a:graphic>
          <a:graphicData uri="http://schemas.openxmlformats.org/drawingml/2006/table">
            <a:tbl>
              <a:tblPr/>
              <a:tblGrid>
                <a:gridCol w="4191000"/>
                <a:gridCol w="3733800"/>
              </a:tblGrid>
              <a:tr h="1343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4800" b="0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those who blow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4800" b="0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the one who blows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45354" name="Group 74"/>
          <p:cNvGraphicFramePr>
            <a:graphicFrameLocks noGrp="1"/>
          </p:cNvGraphicFramePr>
          <p:nvPr/>
        </p:nvGraphicFramePr>
        <p:xfrm>
          <a:off x="990600" y="3048000"/>
          <a:ext cx="7315200" cy="2286000"/>
        </p:xfrm>
        <a:graphic>
          <a:graphicData uri="http://schemas.openxmlformats.org/drawingml/2006/table">
            <a:tbl>
              <a:tblPr/>
              <a:tblGrid>
                <a:gridCol w="3581400"/>
                <a:gridCol w="533400"/>
                <a:gridCol w="3200400"/>
              </a:tblGrid>
              <a:tr h="2286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0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jidi" pitchFamily="2" charset="-78"/>
                        </a:rPr>
                        <a:t>نَفَّاثَاتِ</a:t>
                      </a:r>
                      <a:endParaRPr kumimoji="0" lang="en-US" sz="10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jidi" pitchFamily="2" charset="-78"/>
                      </a:endParaRPr>
                    </a:p>
                  </a:txBody>
                  <a:tcPr marT="2286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2286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0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jidi" pitchFamily="2" charset="-78"/>
                        </a:rPr>
                        <a:t>نَفَّاثَةِ</a:t>
                      </a:r>
                      <a:endParaRPr kumimoji="0" lang="en-US" sz="10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jidi" pitchFamily="2" charset="-78"/>
                      </a:endParaRPr>
                    </a:p>
                  </a:txBody>
                  <a:tcPr marT="2286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62502" name="Oval 73"/>
          <p:cNvSpPr>
            <a:spLocks noChangeArrowheads="1"/>
          </p:cNvSpPr>
          <p:nvPr/>
        </p:nvSpPr>
        <p:spPr bwMode="auto">
          <a:xfrm>
            <a:off x="2311400" y="2867025"/>
            <a:ext cx="914400" cy="406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5720" tIns="0" rIns="0" bIns="18288" anchor="ctr"/>
          <a:lstStyle/>
          <a:p>
            <a:pPr algn="ctr">
              <a:spcBef>
                <a:spcPct val="0"/>
              </a:spcBef>
            </a:pPr>
            <a:r>
              <a:rPr lang="ur-PK" sz="540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95011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667000"/>
                <a:gridCol w="38100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النَّفَّاثَاتِ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فِي الْعُقَدِ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those who blow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the knots,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762000" y="2536371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ع ق د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6" name="Rectangle 25"/>
          <p:cNvSpPr>
            <a:spLocks noChangeArrowheads="1"/>
          </p:cNvSpPr>
          <p:nvPr/>
        </p:nvSpPr>
        <p:spPr bwMode="auto">
          <a:xfrm>
            <a:off x="4343400" y="5943600"/>
            <a:ext cx="419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ctr"/>
            <a:r>
              <a:rPr lang="en-US" b="1"/>
              <a:t>Nuptial knot</a:t>
            </a:r>
          </a:p>
        </p:txBody>
      </p:sp>
      <p:sp>
        <p:nvSpPr>
          <p:cNvPr id="63507" name="Text Box 42"/>
          <p:cNvSpPr txBox="1">
            <a:spLocks noChangeArrowheads="1"/>
          </p:cNvSpPr>
          <p:nvPr/>
        </p:nvSpPr>
        <p:spPr bwMode="auto">
          <a:xfrm>
            <a:off x="4876800" y="2895600"/>
            <a:ext cx="403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18900" b="1">
                <a:latin typeface="Arial" pitchFamily="34" charset="0"/>
                <a:cs typeface="Majidi" pitchFamily="2" charset="-78"/>
              </a:rPr>
              <a:t>عَقْد</a:t>
            </a:r>
            <a:endParaRPr lang="en-US" sz="18900" b="1">
              <a:latin typeface="Arial" pitchFamily="34" charset="0"/>
              <a:cs typeface="Majidi" pitchFamily="2" charset="-78"/>
            </a:endParaRPr>
          </a:p>
        </p:txBody>
      </p:sp>
      <p:pic>
        <p:nvPicPr>
          <p:cNvPr id="9" name="Picture 23" descr="r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0"/>
            <a:ext cx="4038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667000"/>
                <a:gridCol w="38100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النَّفَّاثَاتِ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فِي الْعُقَدِ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those who blow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the knots,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Group 54"/>
          <p:cNvGraphicFramePr>
            <a:graphicFrameLocks noGrp="1"/>
          </p:cNvGraphicFramePr>
          <p:nvPr/>
        </p:nvGraphicFramePr>
        <p:xfrm>
          <a:off x="990600" y="3175000"/>
          <a:ext cx="7315200" cy="2286000"/>
        </p:xfrm>
        <a:graphic>
          <a:graphicData uri="http://schemas.openxmlformats.org/drawingml/2006/table">
            <a:tbl>
              <a:tblPr/>
              <a:tblGrid>
                <a:gridCol w="3581400"/>
                <a:gridCol w="533400"/>
                <a:gridCol w="3200400"/>
              </a:tblGrid>
              <a:tr h="2286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jweed" pitchFamily="2" charset="-78"/>
                        </a:rPr>
                        <a:t>عُقَد</a:t>
                      </a:r>
                      <a:endParaRPr kumimoji="0" lang="en-US" sz="1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jweed" pitchFamily="2" charset="-78"/>
                      </a:endParaRPr>
                    </a:p>
                  </a:txBody>
                  <a:tcPr marT="228600" anchor="ctr" horzOverflow="overflow">
                    <a:lnL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228600" anchor="ctr" horzOverflow="overflow">
                    <a:lnL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0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jweed" pitchFamily="2" charset="-78"/>
                        </a:rPr>
                        <a:t>عُقْدَة</a:t>
                      </a:r>
                      <a:endParaRPr kumimoji="0" lang="en-US" sz="10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jweed" pitchFamily="2" charset="-78"/>
                      </a:endParaRPr>
                    </a:p>
                  </a:txBody>
                  <a:tcPr marT="2286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64541" name="Oval 50"/>
          <p:cNvSpPr>
            <a:spLocks noChangeArrowheads="1"/>
          </p:cNvSpPr>
          <p:nvPr/>
        </p:nvSpPr>
        <p:spPr bwMode="auto">
          <a:xfrm>
            <a:off x="2311400" y="2971800"/>
            <a:ext cx="914400" cy="406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5720" tIns="0" rIns="0" bIns="18288" anchor="ctr"/>
          <a:lstStyle/>
          <a:p>
            <a:pPr algn="ctr">
              <a:spcBef>
                <a:spcPct val="0"/>
              </a:spcBef>
            </a:pPr>
            <a:r>
              <a:rPr lang="ur-PK" sz="6000" b="1">
                <a:solidFill>
                  <a:srgbClr val="800000"/>
                </a:solidFill>
                <a:latin typeface="Arial" pitchFamily="34" charset="0"/>
              </a:rPr>
              <a:t>+</a:t>
            </a:r>
            <a:endParaRPr lang="en-US" sz="6000" b="1">
              <a:solidFill>
                <a:srgbClr val="800000"/>
              </a:solidFill>
              <a:latin typeface="Arial" pitchFamily="34" charset="0"/>
            </a:endParaRPr>
          </a:p>
        </p:txBody>
      </p:sp>
      <p:graphicFrame>
        <p:nvGraphicFramePr>
          <p:cNvPr id="6" name="Group 78"/>
          <p:cNvGraphicFramePr>
            <a:graphicFrameLocks noGrp="1"/>
          </p:cNvGraphicFramePr>
          <p:nvPr/>
        </p:nvGraphicFramePr>
        <p:xfrm>
          <a:off x="1066800" y="5577840"/>
          <a:ext cx="7239000" cy="822960"/>
        </p:xfrm>
        <a:graphic>
          <a:graphicData uri="http://schemas.openxmlformats.org/drawingml/2006/table">
            <a:tbl>
              <a:tblPr/>
              <a:tblGrid>
                <a:gridCol w="3828317"/>
                <a:gridCol w="3410683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4800" b="0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knots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4800" b="0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knot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667000"/>
                <a:gridCol w="38100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النَّفَّاثَاتِ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فِي الْعُقَدِ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those who blow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the knots,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3048000"/>
            <a:ext cx="8534400" cy="1447800"/>
          </a:xfrm>
          <a:prstGeom prst="rect">
            <a:avLst/>
          </a:prstGeom>
        </p:spPr>
        <p:txBody>
          <a:bodyPr/>
          <a:lstStyle/>
          <a:p>
            <a:pPr marL="577850" indent="-577850" algn="ctr" rtl="1" eaLnBrk="0" hangingPunct="0"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None/>
              <a:defRPr/>
            </a:pPr>
            <a:r>
              <a:rPr lang="ar-SA" sz="9600" kern="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ajweed" pitchFamily="2" charset="-78"/>
              </a:rPr>
              <a:t>فِي </a:t>
            </a:r>
            <a:r>
              <a:rPr lang="en-US" sz="9600" kern="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ajweed" pitchFamily="2" charset="-78"/>
              </a:rPr>
              <a:t>	</a:t>
            </a:r>
            <a:r>
              <a:rPr lang="en-US" sz="9600" kern="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ajweed" pitchFamily="2" charset="-78"/>
              </a:rPr>
              <a:t>	</a:t>
            </a:r>
            <a:r>
              <a:rPr lang="ar-SA" sz="9600" kern="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ajweed" pitchFamily="2" charset="-78"/>
              </a:rPr>
              <a:t>الْعُقَدِ</a:t>
            </a:r>
            <a:endParaRPr lang="en-US" sz="9600" kern="0" dirty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ajweed" pitchFamily="2" charset="-78"/>
            </a:endParaRPr>
          </a:p>
        </p:txBody>
      </p:sp>
      <p:sp>
        <p:nvSpPr>
          <p:cNvPr id="79891" name="Rectangle 28"/>
          <p:cNvSpPr>
            <a:spLocks noChangeArrowheads="1"/>
          </p:cNvSpPr>
          <p:nvPr/>
        </p:nvSpPr>
        <p:spPr bwMode="auto">
          <a:xfrm>
            <a:off x="76200" y="5791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ctr">
              <a:spcBef>
                <a:spcPct val="0"/>
              </a:spcBef>
              <a:buClr>
                <a:srgbClr val="FFFFFF"/>
              </a:buClr>
              <a:buSzPct val="90000"/>
            </a:pPr>
            <a:r>
              <a:rPr lang="en-US" sz="6000" b="1" dirty="0" smtClean="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Knots</a:t>
            </a:r>
            <a:r>
              <a:rPr lang="ur-PK" sz="6000" b="1" dirty="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	</a:t>
            </a:r>
            <a:r>
              <a:rPr lang="en-US" sz="6000" b="1" dirty="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	</a:t>
            </a:r>
            <a:r>
              <a:rPr lang="ur-PK" sz="6000" b="1" dirty="0" smtClean="0">
                <a:solidFill>
                  <a:srgbClr val="FFFFFF"/>
                </a:solidFill>
                <a:latin typeface="Nafees Nastaleeq v1.01" pitchFamily="2" charset="-78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FFFFFF"/>
                </a:solidFill>
                <a:cs typeface="Tahoma" pitchFamily="34" charset="0"/>
              </a:rPr>
              <a:t>in</a:t>
            </a:r>
            <a:r>
              <a:rPr lang="ur-PK" sz="6000" b="1" dirty="0">
                <a:solidFill>
                  <a:srgbClr val="FFFFFF"/>
                </a:solidFill>
                <a:cs typeface="Tahoma" pitchFamily="34" charset="0"/>
              </a:rPr>
              <a:t>	</a:t>
            </a:r>
            <a:endParaRPr lang="ur-PK" sz="6000" b="1" dirty="0">
              <a:solidFill>
                <a:srgbClr val="FFFFFF"/>
              </a:solidFill>
              <a:latin typeface="Nafees Nastaleeq v1.01" pitchFamily="2" charset="-7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2211 L 3.33333E-6 -0.216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67363" name="Group 3"/>
          <p:cNvGraphicFramePr>
            <a:graphicFrameLocks noGrp="1"/>
          </p:cNvGraphicFramePr>
          <p:nvPr/>
        </p:nvGraphicFramePr>
        <p:xfrm>
          <a:off x="152400" y="838200"/>
          <a:ext cx="8763000" cy="2452688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667000"/>
                <a:gridCol w="3810000"/>
              </a:tblGrid>
              <a:tr h="13858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النَّفَّاثَاتِ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فِي الْعُقَدِ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those who blow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the knots,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457200" y="125413"/>
            <a:ext cx="8229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3600" b="1">
                <a:cs typeface="Majidi" pitchFamily="2" charset="-78"/>
              </a:rPr>
              <a:t>Message from: </a:t>
            </a:r>
          </a:p>
        </p:txBody>
      </p:sp>
      <p:sp>
        <p:nvSpPr>
          <p:cNvPr id="66578" name="Rectangle 18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657600"/>
            <a:ext cx="8229600" cy="3276600"/>
          </a:xfrm>
          <a:noFill/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Solution to every problem</a:t>
            </a:r>
            <a:endParaRPr lang="ar-SA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 say… Don’t eat here, don’t drink there, some thing may happen!!</a:t>
            </a:r>
            <a:endParaRPr lang="ar-SA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Magic: It may shake the belief of person, and people may go seek protection in wrong  ways…</a:t>
            </a:r>
            <a:endParaRPr lang="ar-SA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6579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375" y="3162300"/>
            <a:ext cx="1228725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1524000" y="0"/>
            <a:ext cx="6186488" cy="6626225"/>
            <a:chOff x="931" y="73"/>
            <a:chExt cx="3897" cy="4174"/>
          </a:xfrm>
        </p:grpSpPr>
        <p:pic>
          <p:nvPicPr>
            <p:cNvPr id="21508" name="Picture 4" descr="DPPR-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1" y="73"/>
              <a:ext cx="3897" cy="4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9" name="Oval 5"/>
            <p:cNvSpPr>
              <a:spLocks noChangeArrowheads="1"/>
            </p:cNvSpPr>
            <p:nvPr/>
          </p:nvSpPr>
          <p:spPr bwMode="auto">
            <a:xfrm>
              <a:off x="2496" y="2112"/>
              <a:ext cx="576" cy="240"/>
            </a:xfrm>
            <a:prstGeom prst="ellipse">
              <a:avLst/>
            </a:prstGeom>
            <a:solidFill>
              <a:srgbClr val="FF99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208" y="2016"/>
              <a:ext cx="115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ar-SA" sz="32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توجہ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97059" name="Group 3"/>
          <p:cNvGraphicFramePr>
            <a:graphicFrameLocks noGrp="1"/>
          </p:cNvGraphicFramePr>
          <p:nvPr/>
        </p:nvGraphicFramePr>
        <p:xfrm>
          <a:off x="0" y="838200"/>
          <a:ext cx="9144000" cy="2438401"/>
        </p:xfrm>
        <a:graphic>
          <a:graphicData uri="http://schemas.openxmlformats.org/drawingml/2006/table">
            <a:tbl>
              <a:tblPr rtl="1"/>
              <a:tblGrid>
                <a:gridCol w="4220308"/>
                <a:gridCol w="4923692"/>
              </a:tblGrid>
              <a:tr h="13858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النَّفَّاثَاتِ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pic>
        <p:nvPicPr>
          <p:cNvPr id="67598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00675"/>
            <a:ext cx="1228725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76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Practice with imagination, feelings and prayer</a:t>
            </a:r>
            <a:endParaRPr lang="ar-SA" sz="2800" b="1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3690938"/>
          <a:ext cx="8763000" cy="2438401"/>
        </p:xfrm>
        <a:graphic>
          <a:graphicData uri="http://schemas.openxmlformats.org/drawingml/2006/table">
            <a:tbl>
              <a:tblPr rtl="1"/>
              <a:tblGrid>
                <a:gridCol w="8763000"/>
              </a:tblGrid>
              <a:tr h="13858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فِي الْعُقَدِ 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67200" y="2463800"/>
            <a:ext cx="4572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And from (the) evil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" y="2438400"/>
            <a:ext cx="4572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(of) those who blow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11513" y="5359400"/>
            <a:ext cx="2579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in the knots,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69411" name="Group 3"/>
          <p:cNvGraphicFramePr>
            <a:graphicFrameLocks noGrp="1"/>
          </p:cNvGraphicFramePr>
          <p:nvPr/>
        </p:nvGraphicFramePr>
        <p:xfrm>
          <a:off x="152400" y="21336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743200"/>
                <a:gridCol w="1562100"/>
                <a:gridCol w="21717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حَاسِدٍ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حَسَدَ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the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envier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envies.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4572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spcBef>
                <a:spcPct val="0"/>
              </a:spcBef>
            </a:pPr>
            <a:r>
              <a:rPr lang="ur-PK" sz="2400">
                <a:cs typeface="Majidi" pitchFamily="2" charset="-78"/>
              </a:rPr>
              <a:t>سُورَ</a:t>
            </a:r>
            <a:r>
              <a:rPr lang="ar-SA" sz="2400">
                <a:cs typeface="Majidi" pitchFamily="2" charset="-78"/>
              </a:rPr>
              <a:t>ةُ</a:t>
            </a:r>
            <a:r>
              <a:rPr lang="ur-PK" sz="2400">
                <a:cs typeface="Majidi" pitchFamily="2" charset="-78"/>
              </a:rPr>
              <a:t> </a:t>
            </a:r>
            <a:r>
              <a:rPr lang="ar-SA" sz="2400">
                <a:cs typeface="Majidi" pitchFamily="2" charset="-78"/>
              </a:rPr>
              <a:t>الفلق</a:t>
            </a:r>
            <a:endParaRPr lang="en-IN" sz="2400">
              <a:cs typeface="Majidi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71459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743200"/>
                <a:gridCol w="1562100"/>
                <a:gridCol w="21717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حَاسِدٍ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حَسَدَ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the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envier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envies.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6477000" y="2492375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>
                <a:latin typeface="Times New Roman" pitchFamily="18" charset="0"/>
                <a:cs typeface="Times New Roman" pitchFamily="18" charset="0"/>
              </a:rPr>
              <a:t>ش ر ر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71477" name="Group 21"/>
          <p:cNvGraphicFramePr>
            <a:graphicFrameLocks noGrp="1"/>
          </p:cNvGraphicFramePr>
          <p:nvPr/>
        </p:nvGraphicFramePr>
        <p:xfrm>
          <a:off x="0" y="2667000"/>
          <a:ext cx="9143998" cy="2209799"/>
        </p:xfrm>
        <a:graphic>
          <a:graphicData uri="http://schemas.openxmlformats.org/drawingml/2006/table">
            <a:tbl>
              <a:tblPr/>
              <a:tblGrid>
                <a:gridCol w="3452326"/>
                <a:gridCol w="3452326"/>
                <a:gridCol w="2239346"/>
              </a:tblGrid>
              <a:tr h="2209799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jidi" pitchFamily="2" charset="-78"/>
                        </a:rPr>
                        <a:t>شَرّ</a:t>
                      </a:r>
                      <a:endParaRPr kumimoji="0" lang="en-US" sz="1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jidi" pitchFamily="2" charset="-78"/>
                        </a:rPr>
                        <a:t>مِنْ</a:t>
                      </a:r>
                      <a:endParaRPr kumimoji="0" lang="en-US" sz="1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jidi" pitchFamily="2" charset="-78"/>
                        </a:rPr>
                        <a:t>وَ</a:t>
                      </a:r>
                      <a:endParaRPr kumimoji="0" lang="en-US" sz="1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0" y="5643562"/>
          <a:ext cx="9144001" cy="1062038"/>
        </p:xfrm>
        <a:graphic>
          <a:graphicData uri="http://schemas.openxmlformats.org/drawingml/2006/table">
            <a:tbl>
              <a:tblPr/>
              <a:tblGrid>
                <a:gridCol w="3452327"/>
                <a:gridCol w="3452327"/>
                <a:gridCol w="2239347"/>
              </a:tblGrid>
              <a:tr h="1062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evil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from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and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51445E-7 L 0 -0.2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277813"/>
            <a:ext cx="8229600" cy="11430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3200400"/>
            <a:ext cx="8229600" cy="3657600"/>
          </a:xfrm>
        </p:spPr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4000" dirty="0" smtClean="0"/>
              <a:t>If you have or get something </a:t>
            </a:r>
            <a:r>
              <a:rPr lang="en-US" sz="4000" dirty="0" smtClean="0"/>
              <a:t>good he wants: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4000" dirty="0" smtClean="0"/>
              <a:t>that </a:t>
            </a:r>
            <a:r>
              <a:rPr lang="en-US" sz="4000" dirty="0" smtClean="0"/>
              <a:t>to come to him &amp;  gone from you </a:t>
            </a:r>
            <a:r>
              <a:rPr lang="en-US" sz="4000" dirty="0" smtClean="0"/>
              <a:t>OR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4000" dirty="0" smtClean="0"/>
              <a:t>that is at </a:t>
            </a:r>
            <a:r>
              <a:rPr lang="en-US" sz="4000" dirty="0" smtClean="0"/>
              <a:t>least gone from you.</a:t>
            </a:r>
          </a:p>
        </p:txBody>
      </p:sp>
      <p:graphicFrame>
        <p:nvGraphicFramePr>
          <p:cNvPr id="1173508" name="Group 4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743200"/>
                <a:gridCol w="1562100"/>
                <a:gridCol w="21717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حَاسِدٍ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حَسَدَ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the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envier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envies.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4572000" y="2492375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>
                <a:latin typeface="Times New Roman" pitchFamily="18" charset="0"/>
                <a:cs typeface="Times New Roman" pitchFamily="18" charset="0"/>
              </a:rPr>
              <a:t>ح س د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75555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743200"/>
                <a:gridCol w="1562100"/>
                <a:gridCol w="21717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حَاسِدٍ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حَسَدَ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the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envier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envies.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1175572" name="Rectangle 2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3124200"/>
            <a:ext cx="5715000" cy="3048000"/>
          </a:xfrm>
          <a:noFill/>
        </p:spPr>
        <p:txBody>
          <a:bodyPr anchor="ctr"/>
          <a:lstStyle/>
          <a:p>
            <a:pPr algn="ctr" rtl="0">
              <a:buFont typeface="Wingdings" pitchFamily="2" charset="2"/>
              <a:buNone/>
            </a:pPr>
            <a:r>
              <a:rPr lang="en-US" sz="15000" b="1" smtClean="0">
                <a:solidFill>
                  <a:schemeClr val="tx1"/>
                </a:solidFill>
                <a:cs typeface="Tahoma" pitchFamily="34" charset="0"/>
              </a:rPr>
              <a:t>when</a:t>
            </a:r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5105400" y="2819400"/>
            <a:ext cx="403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577850" indent="-577850" algn="ctr" rtl="1" eaLnBrk="0" hangingPunct="0">
              <a:spcBef>
                <a:spcPct val="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ar-SA" sz="12900">
                <a:solidFill>
                  <a:srgbClr val="FFFF00"/>
                </a:solidFill>
                <a:cs typeface="Majidi" pitchFamily="2" charset="-78"/>
              </a:rPr>
              <a:t>إِذْ</a:t>
            </a:r>
          </a:p>
          <a:p>
            <a:pPr marL="577850" indent="-577850" algn="ctr" rtl="1" eaLnBrk="0" hangingPunct="0">
              <a:spcBef>
                <a:spcPct val="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ar-SA" sz="12900">
                <a:solidFill>
                  <a:srgbClr val="FFFF00"/>
                </a:solidFill>
                <a:cs typeface="Majidi" pitchFamily="2" charset="-78"/>
              </a:rPr>
              <a:t>إِذَا</a:t>
            </a:r>
            <a:endParaRPr lang="en-US" sz="12900">
              <a:solidFill>
                <a:srgbClr val="FFFF00"/>
              </a:solidFill>
              <a:cs typeface="Majidi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7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557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77603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743200"/>
                <a:gridCol w="1562100"/>
                <a:gridCol w="21717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حَاسِدٍ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حَسَدَ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the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envier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envies.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533400" y="2514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>
                <a:latin typeface="Times New Roman" pitchFamily="18" charset="0"/>
                <a:cs typeface="Times New Roman" pitchFamily="18" charset="0"/>
              </a:rPr>
              <a:t>ح س د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77621" name="Group 21"/>
          <p:cNvGraphicFramePr>
            <a:graphicFrameLocks noGrp="1"/>
          </p:cNvGraphicFramePr>
          <p:nvPr/>
        </p:nvGraphicFramePr>
        <p:xfrm>
          <a:off x="152400" y="2743200"/>
          <a:ext cx="8686800" cy="1706880"/>
        </p:xfrm>
        <a:graphic>
          <a:graphicData uri="http://schemas.openxmlformats.org/drawingml/2006/table">
            <a:tbl>
              <a:tblPr/>
              <a:tblGrid>
                <a:gridCol w="4724400"/>
                <a:gridCol w="3962400"/>
              </a:tblGrid>
              <a:tr h="1346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ar-SA" sz="9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إِذَا حَسَدَ</a:t>
                      </a:r>
                      <a:endParaRPr kumimoji="0" lang="en-US" sz="9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0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حَسَدَ</a:t>
                      </a:r>
                      <a:endParaRPr kumimoji="0" lang="en-US" sz="10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Majidi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0" y="5283200"/>
          <a:ext cx="9144000" cy="1346200"/>
        </p:xfrm>
        <a:graphic>
          <a:graphicData uri="http://schemas.openxmlformats.org/drawingml/2006/table">
            <a:tbl>
              <a:tblPr/>
              <a:tblGrid>
                <a:gridCol w="5334000"/>
                <a:gridCol w="3810000"/>
              </a:tblGrid>
              <a:tr h="1346200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5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Majidi" pitchFamily="2" charset="-78"/>
                        </a:rPr>
                        <a:t>when he envies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He envied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L 0 -0.231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79651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743200"/>
                <a:gridCol w="1562100"/>
                <a:gridCol w="21717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حَاسِدٍ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حَسَدَ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the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envier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envies.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533400" y="2514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>
                <a:latin typeface="Times New Roman" pitchFamily="18" charset="0"/>
                <a:cs typeface="Times New Roman" pitchFamily="18" charset="0"/>
              </a:rPr>
              <a:t>ح س د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1905000" y="2590800"/>
            <a:ext cx="685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 eaLnBrk="0" hangingPunct="0">
              <a:spcBef>
                <a:spcPct val="0"/>
              </a:spcBef>
            </a:pPr>
            <a:r>
              <a:rPr lang="ar-SA" sz="6000" dirty="0" smtClean="0">
                <a:solidFill>
                  <a:srgbClr val="FFCCFF"/>
                </a:solidFill>
                <a:cs typeface="Majidi" pitchFamily="2" charset="-78"/>
              </a:rPr>
              <a:t>إذَا+مَاضي</a:t>
            </a:r>
            <a:r>
              <a:rPr lang="en-US" sz="6000" dirty="0" smtClean="0">
                <a:solidFill>
                  <a:srgbClr val="FFCCFF"/>
                </a:solidFill>
                <a:cs typeface="Majidi" pitchFamily="2" charset="-78"/>
              </a:rPr>
              <a:t> = </a:t>
            </a:r>
            <a:r>
              <a:rPr lang="ar-QA" sz="6000" dirty="0" smtClean="0">
                <a:solidFill>
                  <a:srgbClr val="FFCCFF"/>
                </a:solidFill>
                <a:cs typeface="Majidi" pitchFamily="2" charset="-78"/>
              </a:rPr>
              <a:t>مُضَارِع</a:t>
            </a:r>
            <a:endParaRPr lang="en-US" sz="6000" dirty="0">
              <a:solidFill>
                <a:srgbClr val="FFCCFF"/>
              </a:solidFill>
              <a:cs typeface="Majidi" pitchFamily="2" charset="-78"/>
            </a:endParaRPr>
          </a:p>
        </p:txBody>
      </p:sp>
      <p:sp>
        <p:nvSpPr>
          <p:cNvPr id="73750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3581400"/>
            <a:ext cx="8001000" cy="3124200"/>
          </a:xfrm>
          <a:solidFill>
            <a:srgbClr val="FF0000"/>
          </a:solidFill>
        </p:spPr>
        <p:txBody>
          <a:bodyPr anchor="ctr"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ar-SA" sz="4800" dirty="0" smtClean="0">
                <a:cs typeface="Traditional Arabic_bs" pitchFamily="2" charset="-78"/>
              </a:rPr>
              <a:t>إذَا جَاءَ</a:t>
            </a:r>
            <a:r>
              <a:rPr lang="ar-SA" sz="4800" dirty="0" smtClean="0"/>
              <a:t> </a:t>
            </a:r>
            <a:r>
              <a:rPr lang="en-US" sz="4800" dirty="0" smtClean="0"/>
              <a:t> 	</a:t>
            </a:r>
            <a:r>
              <a:rPr lang="ar-SA" sz="4800" dirty="0" smtClean="0"/>
              <a:t>:</a:t>
            </a:r>
            <a:r>
              <a:rPr lang="en-US" sz="4800" dirty="0" smtClean="0"/>
              <a:t>  </a:t>
            </a:r>
            <a:r>
              <a:rPr lang="ar-SA" sz="4800" dirty="0" smtClean="0"/>
              <a:t> </a:t>
            </a:r>
            <a:r>
              <a:rPr lang="ar-SA" sz="2800" dirty="0" smtClean="0"/>
              <a:t>	</a:t>
            </a:r>
            <a:r>
              <a:rPr lang="en-US" sz="2800" dirty="0" smtClean="0"/>
              <a:t>  When it comes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ar-SA" sz="4800" dirty="0" smtClean="0">
                <a:cs typeface="Traditional Arabic_bs" pitchFamily="2" charset="-78"/>
              </a:rPr>
              <a:t>إذَا </a:t>
            </a:r>
            <a:r>
              <a:rPr lang="ar-SA" sz="4800" dirty="0" smtClean="0">
                <a:cs typeface="Traditional Arabic_bs" pitchFamily="2" charset="-78"/>
              </a:rPr>
              <a:t>وَقَبَ</a:t>
            </a:r>
            <a:r>
              <a:rPr lang="en-US" sz="4800" dirty="0" smtClean="0">
                <a:cs typeface="Traditional Arabic_bs" pitchFamily="2" charset="-78"/>
              </a:rPr>
              <a:t>	</a:t>
            </a:r>
            <a:r>
              <a:rPr lang="ar-SA" sz="4800" dirty="0" smtClean="0"/>
              <a:t>:</a:t>
            </a:r>
            <a:r>
              <a:rPr lang="en-US" sz="4800" dirty="0" smtClean="0"/>
              <a:t> </a:t>
            </a:r>
            <a:r>
              <a:rPr lang="ar-SA" sz="2800" dirty="0" smtClean="0"/>
              <a:t>	</a:t>
            </a:r>
            <a:r>
              <a:rPr lang="en-US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 smtClean="0"/>
              <a:t>When it intensifies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ar-SA" sz="4800" dirty="0" smtClean="0">
                <a:cs typeface="Traditional Arabic_bs" pitchFamily="2" charset="-78"/>
              </a:rPr>
              <a:t>إذَا </a:t>
            </a:r>
            <a:r>
              <a:rPr lang="ar-SA" sz="4800" dirty="0" smtClean="0">
                <a:cs typeface="Traditional Arabic_bs" pitchFamily="2" charset="-78"/>
              </a:rPr>
              <a:t>حَسَدَ</a:t>
            </a:r>
            <a:r>
              <a:rPr lang="en-US" sz="4800" dirty="0" smtClean="0">
                <a:cs typeface="Traditional Arabic_bs" pitchFamily="2" charset="-78"/>
              </a:rPr>
              <a:t>	</a:t>
            </a:r>
            <a:r>
              <a:rPr lang="ar-SA" sz="4800" dirty="0" smtClean="0"/>
              <a:t>:</a:t>
            </a:r>
            <a:r>
              <a:rPr lang="ar-SA" sz="2800" dirty="0" smtClean="0"/>
              <a:t> </a:t>
            </a:r>
            <a:r>
              <a:rPr lang="ar-SA" sz="2800" dirty="0" smtClean="0"/>
              <a:t>	</a:t>
            </a:r>
            <a:r>
              <a:rPr lang="en-US" sz="2800" dirty="0" smtClean="0"/>
              <a:t>When </a:t>
            </a:r>
            <a:r>
              <a:rPr lang="en-US" sz="2800" dirty="0" smtClean="0"/>
              <a:t>he </a:t>
            </a:r>
            <a:r>
              <a:rPr lang="en-US" sz="2800" dirty="0" smtClean="0"/>
              <a:t>envies</a:t>
            </a: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ar-SA" sz="4800" dirty="0" smtClean="0">
                <a:cs typeface="Traditional Arabic_bs" pitchFamily="2" charset="-78"/>
              </a:rPr>
              <a:t>إذَا ذُكِرَ الله</a:t>
            </a:r>
            <a:r>
              <a:rPr lang="ar-SA" sz="4800" dirty="0" smtClean="0"/>
              <a:t>:</a:t>
            </a:r>
            <a:r>
              <a:rPr lang="en-US" sz="4800" dirty="0" smtClean="0"/>
              <a:t>	</a:t>
            </a:r>
            <a:r>
              <a:rPr lang="en-US" sz="2800" dirty="0" smtClean="0"/>
              <a:t> </a:t>
            </a:r>
            <a:r>
              <a:rPr lang="en-US" sz="2800" dirty="0" smtClean="0"/>
              <a:t>When Allah is </a:t>
            </a:r>
            <a:r>
              <a:rPr lang="en-US" sz="2800" dirty="0" smtClean="0"/>
              <a:t>remembered	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99107" name="Group 3"/>
          <p:cNvGraphicFramePr>
            <a:graphicFrameLocks noGrp="1"/>
          </p:cNvGraphicFramePr>
          <p:nvPr/>
        </p:nvGraphicFramePr>
        <p:xfrm>
          <a:off x="152400" y="6858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743200"/>
                <a:gridCol w="1562100"/>
                <a:gridCol w="21717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حَاسِدٍ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حَسَدَ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the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envier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envies.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457200" y="125413"/>
            <a:ext cx="8229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3600" b="1">
                <a:cs typeface="Majidi" pitchFamily="2" charset="-78"/>
              </a:rPr>
              <a:t>Message from: </a:t>
            </a:r>
          </a:p>
        </p:txBody>
      </p:sp>
      <p:sp>
        <p:nvSpPr>
          <p:cNvPr id="74773" name="Rectangle 21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429000"/>
            <a:ext cx="7924800" cy="2667000"/>
          </a:xfrm>
          <a:noFill/>
        </p:spPr>
        <p:txBody>
          <a:bodyPr/>
          <a:lstStyle/>
          <a:p>
            <a:pPr marL="354013" indent="-354013" algn="l" rtl="0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800" dirty="0" smtClean="0">
                <a:cs typeface="Tahoma" pitchFamily="34" charset="0"/>
              </a:rPr>
              <a:t>The envier will either try to disturb your work or try to distort your name, and he may even  try to harm you. </a:t>
            </a:r>
            <a:endParaRPr lang="en-US" sz="2800" dirty="0" smtClean="0">
              <a:cs typeface="Tahoma" pitchFamily="34" charset="0"/>
            </a:endParaRPr>
          </a:p>
          <a:p>
            <a:pPr marL="354013" indent="-354013" algn="l" rtl="0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800" dirty="0" smtClean="0">
                <a:cs typeface="Tahoma" pitchFamily="34" charset="0"/>
              </a:rPr>
              <a:t>Envying </a:t>
            </a:r>
            <a:r>
              <a:rPr lang="en-US" sz="2800" dirty="0" smtClean="0">
                <a:cs typeface="Tahoma" pitchFamily="34" charset="0"/>
              </a:rPr>
              <a:t>is a </a:t>
            </a:r>
            <a:r>
              <a:rPr lang="en-US" sz="2800" dirty="0" smtClean="0">
                <a:cs typeface="Tahoma" pitchFamily="34" charset="0"/>
              </a:rPr>
              <a:t>bad! </a:t>
            </a:r>
            <a:endParaRPr lang="en-US" sz="2800" dirty="0" smtClean="0">
              <a:cs typeface="Tahoma" pitchFamily="34" charset="0"/>
            </a:endParaRPr>
          </a:p>
          <a:p>
            <a:pPr marL="354013" indent="-354013" algn="l" rtl="0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800" dirty="0" smtClean="0">
                <a:cs typeface="Tahoma" pitchFamily="34" charset="0"/>
              </a:rPr>
              <a:t>Supplicate to Allah to keep you away from envying and also to keep you safe from the evil of the envier.</a:t>
            </a:r>
          </a:p>
        </p:txBody>
      </p:sp>
      <p:pic>
        <p:nvPicPr>
          <p:cNvPr id="7477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375" y="3162300"/>
            <a:ext cx="1228725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203203" name="Group 3"/>
          <p:cNvGraphicFramePr>
            <a:graphicFrameLocks noGrp="1"/>
          </p:cNvGraphicFramePr>
          <p:nvPr/>
        </p:nvGraphicFramePr>
        <p:xfrm>
          <a:off x="76200" y="685800"/>
          <a:ext cx="8839200" cy="2424113"/>
        </p:xfrm>
        <a:graphic>
          <a:graphicData uri="http://schemas.openxmlformats.org/drawingml/2006/table">
            <a:tbl>
              <a:tblPr rtl="1"/>
              <a:tblGrid>
                <a:gridCol w="4017818"/>
                <a:gridCol w="4821382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حَاسِدٍ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pic>
        <p:nvPicPr>
          <p:cNvPr id="7579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00675"/>
            <a:ext cx="1228725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00" y="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Practice with imagination, feelings and prayer</a:t>
            </a:r>
            <a:endParaRPr lang="ar-SA" sz="2800" b="1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3705225"/>
          <a:ext cx="8839200" cy="2424113"/>
        </p:xfrm>
        <a:graphic>
          <a:graphicData uri="http://schemas.openxmlformats.org/drawingml/2006/table">
            <a:tbl>
              <a:tblPr rtl="1"/>
              <a:tblGrid>
                <a:gridCol w="3698033"/>
                <a:gridCol w="5141167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حَسَدَ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05400" y="2286000"/>
            <a:ext cx="3309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And from the evil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22860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(of) the envier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29400" y="5400675"/>
            <a:ext cx="1163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when</a:t>
            </a:r>
            <a:endParaRPr lang="en-IN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84350" y="5400675"/>
            <a:ext cx="2025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he envies.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201155" name="Group 3"/>
          <p:cNvGraphicFramePr>
            <a:graphicFrameLocks noGrp="1"/>
          </p:cNvGraphicFramePr>
          <p:nvPr/>
        </p:nvGraphicFramePr>
        <p:xfrm>
          <a:off x="152400" y="6858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743200"/>
                <a:gridCol w="1562100"/>
                <a:gridCol w="21717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حَاسِدٍ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حَسَدَ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the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envier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envies.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76820" name="Rectangle 20"/>
          <p:cNvSpPr>
            <a:spLocks noChangeArrowheads="1"/>
          </p:cNvSpPr>
          <p:nvPr/>
        </p:nvSpPr>
        <p:spPr bwMode="auto">
          <a:xfrm>
            <a:off x="457200" y="125413"/>
            <a:ext cx="8229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3600" b="1">
                <a:cs typeface="Majidi" pitchFamily="2" charset="-78"/>
              </a:rPr>
              <a:t>Message from: </a:t>
            </a:r>
          </a:p>
        </p:txBody>
      </p:sp>
      <p:pic>
        <p:nvPicPr>
          <p:cNvPr id="76821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375" y="3162300"/>
            <a:ext cx="1228725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6822" name="Rectangle 25"/>
          <p:cNvSpPr>
            <a:spLocks noChangeArrowheads="1"/>
          </p:cNvSpPr>
          <p:nvPr/>
        </p:nvSpPr>
        <p:spPr bwMode="auto">
          <a:xfrm>
            <a:off x="152400" y="33528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7850" indent="-577850" eaLnBrk="0" hangingPunct="0">
              <a:lnSpc>
                <a:spcPct val="80000"/>
              </a:lnSpc>
              <a:spcBef>
                <a:spcPts val="1200"/>
              </a:spcBef>
              <a:buClr>
                <a:srgbClr val="FFFFFF"/>
              </a:buClr>
              <a:buSzPct val="90000"/>
              <a:buFont typeface="Wingdings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  <a:cs typeface="Tahoma" pitchFamily="34" charset="0"/>
              </a:rPr>
              <a:t>Allah mentions three evils in this </a:t>
            </a:r>
            <a:r>
              <a:rPr lang="en-US" sz="2800" dirty="0" err="1" smtClean="0">
                <a:solidFill>
                  <a:srgbClr val="FFFF00"/>
                </a:solidFill>
                <a:cs typeface="Tahoma" pitchFamily="34" charset="0"/>
              </a:rPr>
              <a:t>S</a:t>
            </a:r>
            <a:r>
              <a:rPr lang="en-US" sz="2800" dirty="0" err="1" smtClean="0">
                <a:solidFill>
                  <a:srgbClr val="FFFF00"/>
                </a:solidFill>
                <a:cs typeface="Tahoma" pitchFamily="34" charset="0"/>
              </a:rPr>
              <a:t>urah</a:t>
            </a: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/>
            </a:r>
            <a:b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</a:br>
            <a:r>
              <a:rPr lang="ar-SA" sz="3200" b="1" dirty="0" smtClean="0">
                <a:cs typeface="Majidi" pitchFamily="2" charset="-78"/>
              </a:rPr>
              <a:t>غَاسِق</a:t>
            </a:r>
            <a:r>
              <a:rPr lang="en-US" sz="3200" b="1" dirty="0">
                <a:cs typeface="Majidi" pitchFamily="2" charset="-78"/>
              </a:rPr>
              <a:t>, </a:t>
            </a:r>
            <a:r>
              <a:rPr lang="ar-SA" sz="3200" b="1" dirty="0">
                <a:cs typeface="Majidi" pitchFamily="2" charset="-78"/>
              </a:rPr>
              <a:t>نَفَّاثَات</a:t>
            </a:r>
            <a:r>
              <a:rPr lang="en-US" sz="3200" b="1" dirty="0">
                <a:cs typeface="Majidi" pitchFamily="2" charset="-78"/>
              </a:rPr>
              <a:t>, </a:t>
            </a:r>
            <a:r>
              <a:rPr lang="ar-SA" sz="3200" b="1" dirty="0">
                <a:cs typeface="Majidi" pitchFamily="2" charset="-78"/>
              </a:rPr>
              <a:t>حَاسِد</a:t>
            </a:r>
            <a:endParaRPr lang="ar-SA" sz="2800" dirty="0">
              <a:cs typeface="Majidi" pitchFamily="2" charset="-78"/>
            </a:endParaRPr>
          </a:p>
          <a:p>
            <a:pPr marL="577850" indent="-577850" eaLnBrk="0" hangingPunct="0">
              <a:lnSpc>
                <a:spcPct val="80000"/>
              </a:lnSpc>
              <a:spcBef>
                <a:spcPts val="1200"/>
              </a:spcBef>
              <a:buClr>
                <a:srgbClr val="FFFFFF"/>
              </a:buClr>
              <a:buSzPct val="90000"/>
              <a:buFont typeface="Wingdings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  <a:cs typeface="Tahoma" pitchFamily="34" charset="0"/>
              </a:rPr>
              <a:t>And </a:t>
            </a: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suggests </a:t>
            </a:r>
            <a:r>
              <a:rPr lang="en-US" sz="2800" dirty="0">
                <a:solidFill>
                  <a:srgbClr val="FFFF00"/>
                </a:solidFill>
                <a:cs typeface="Tahoma" pitchFamily="34" charset="0"/>
              </a:rPr>
              <a:t>to seek refuge in </a:t>
            </a: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One </a:t>
            </a:r>
            <a:r>
              <a:rPr lang="en-US" sz="2800" dirty="0">
                <a:solidFill>
                  <a:srgbClr val="FFFF00"/>
                </a:solidFill>
                <a:cs typeface="Tahoma" pitchFamily="34" charset="0"/>
              </a:rPr>
              <a:t>of his </a:t>
            </a: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Attributes</a:t>
            </a:r>
            <a:r>
              <a:rPr lang="en-US" sz="2800" dirty="0">
                <a:solidFill>
                  <a:srgbClr val="FFFF00"/>
                </a:solidFill>
                <a:cs typeface="Tahoma" pitchFamily="34" charset="0"/>
              </a:rPr>
              <a:t>,  </a:t>
            </a:r>
          </a:p>
          <a:p>
            <a:pPr marL="577850" indent="-577850" eaLnBrk="0" hangingPunct="0">
              <a:lnSpc>
                <a:spcPct val="80000"/>
              </a:lnSpc>
              <a:spcBef>
                <a:spcPts val="1200"/>
              </a:spcBef>
              <a:buClr>
                <a:srgbClr val="FFFFFF"/>
              </a:buClr>
              <a:buSzPct val="90000"/>
              <a:buFont typeface="Wingdings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  <a:cs typeface="Tahoma" pitchFamily="34" charset="0"/>
              </a:rPr>
              <a:t>Since all the three above evils are done in the darkness, and Allah is the one who breaks the darkness, that’s why </a:t>
            </a:r>
            <a:r>
              <a:rPr lang="ar-SA" sz="4400" dirty="0" smtClean="0">
                <a:cs typeface="Majidi" pitchFamily="2" charset="-78"/>
              </a:rPr>
              <a:t>قُلْ أَعُوذُ </a:t>
            </a:r>
            <a:r>
              <a:rPr lang="ar-SA" sz="4400" dirty="0">
                <a:cs typeface="Majidi" pitchFamily="2" charset="-78"/>
              </a:rPr>
              <a:t>بِرَبِّ الْفَلَقِ </a:t>
            </a:r>
            <a:endParaRPr lang="en-US" sz="4400" dirty="0">
              <a:cs typeface="Majidi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095683" name="Group 3"/>
          <p:cNvGraphicFramePr>
            <a:graphicFrameLocks noGrp="1"/>
          </p:cNvGraphicFramePr>
          <p:nvPr/>
        </p:nvGraphicFramePr>
        <p:xfrm>
          <a:off x="152400" y="19827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133600"/>
                <a:gridCol w="2133600"/>
                <a:gridCol w="22098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قُلْ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أَعُوذُ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بِرَبِّ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الْفَلَقِ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Say, 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“I seek refuge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(the) Lord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daybreak,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457200" y="76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spcBef>
                <a:spcPct val="0"/>
              </a:spcBef>
            </a:pPr>
            <a:r>
              <a:rPr lang="ur-PK" sz="3200">
                <a:cs typeface="Majidi" pitchFamily="2" charset="-78"/>
              </a:rPr>
              <a:t>سُورَ</a:t>
            </a:r>
            <a:r>
              <a:rPr lang="ar-SA" sz="3200">
                <a:cs typeface="Majidi" pitchFamily="2" charset="-78"/>
              </a:rPr>
              <a:t>ةُ</a:t>
            </a:r>
            <a:r>
              <a:rPr lang="ur-PK" sz="3200">
                <a:cs typeface="Majidi" pitchFamily="2" charset="-78"/>
              </a:rPr>
              <a:t> </a:t>
            </a:r>
            <a:r>
              <a:rPr lang="ar-SA" sz="3200">
                <a:cs typeface="Majidi" pitchFamily="2" charset="-78"/>
              </a:rPr>
              <a:t>الفلق</a:t>
            </a:r>
            <a:endParaRPr lang="en-IN" sz="3200">
              <a:cs typeface="Majidi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203203" name="Group 3"/>
          <p:cNvGraphicFramePr>
            <a:graphicFrameLocks noGrp="1"/>
          </p:cNvGraphicFramePr>
          <p:nvPr/>
        </p:nvGraphicFramePr>
        <p:xfrm>
          <a:off x="152400" y="6858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743200"/>
                <a:gridCol w="1562100"/>
                <a:gridCol w="21717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حَاسِدٍ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حَسَدَ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the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envier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envies.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pic>
        <p:nvPicPr>
          <p:cNvPr id="7784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00675"/>
            <a:ext cx="1228725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00" y="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Practice with imagination, feelings and prayer</a:t>
            </a:r>
            <a:endParaRPr lang="ar-SA" sz="2800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cs typeface="Tahoma" pitchFamily="34" charset="0"/>
              </a:rPr>
              <a:t>Bring the </a:t>
            </a:r>
            <a:r>
              <a:rPr lang="en-US" b="1" dirty="0" err="1" smtClean="0">
                <a:cs typeface="Tahoma" pitchFamily="34" charset="0"/>
              </a:rPr>
              <a:t>Surah</a:t>
            </a:r>
            <a:r>
              <a:rPr lang="en-US" b="1" dirty="0" smtClean="0">
                <a:cs typeface="Tahoma" pitchFamily="34" charset="0"/>
              </a:rPr>
              <a:t> into your life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686800" cy="5334000"/>
          </a:xfrm>
        </p:spPr>
        <p:txBody>
          <a:bodyPr/>
          <a:lstStyle/>
          <a:p>
            <a:pPr marL="517525" indent="-517525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Tahoma" pitchFamily="34" charset="0"/>
              </a:rPr>
              <a:t>How?</a:t>
            </a:r>
          </a:p>
          <a:p>
            <a:pPr marL="517525" indent="-517525"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err="1" smtClean="0">
                <a:cs typeface="Tahoma" pitchFamily="34" charset="0"/>
              </a:rPr>
              <a:t>Sunnah</a:t>
            </a:r>
            <a:endParaRPr lang="ar-SA" dirty="0" smtClean="0">
              <a:cs typeface="Tahoma" pitchFamily="34" charset="0"/>
            </a:endParaRPr>
          </a:p>
          <a:p>
            <a:pPr marL="517525" indent="-517525"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cs typeface="Tahoma" pitchFamily="34" charset="0"/>
              </a:rPr>
              <a:t>Every one wants to be safe!</a:t>
            </a:r>
            <a:endParaRPr lang="ar-SA" dirty="0" smtClean="0">
              <a:cs typeface="Tahoma" pitchFamily="34" charset="0"/>
            </a:endParaRPr>
          </a:p>
          <a:p>
            <a:pPr marL="517525" indent="-517525"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cs typeface="Tahoma" pitchFamily="34" charset="0"/>
              </a:rPr>
              <a:t>And if we don’t apply, the loss is </a:t>
            </a:r>
            <a:r>
              <a:rPr lang="en-US" dirty="0" smtClean="0">
                <a:cs typeface="Tahoma" pitchFamily="34" charset="0"/>
              </a:rPr>
              <a:t>only ours</a:t>
            </a:r>
            <a:r>
              <a:rPr lang="en-US" dirty="0" smtClean="0">
                <a:cs typeface="Tahoma" pitchFamily="34" charset="0"/>
              </a:rPr>
              <a:t>!!</a:t>
            </a:r>
            <a:endParaRPr lang="ar-SA" dirty="0" smtClean="0">
              <a:cs typeface="Tahoma" pitchFamily="34" charset="0"/>
            </a:endParaRPr>
          </a:p>
          <a:p>
            <a:pPr marL="517525" indent="-517525" algn="l" rtl="0" eaLnBrk="1" hangingPunct="1">
              <a:lnSpc>
                <a:spcPct val="90000"/>
              </a:lnSpc>
            </a:pPr>
            <a:endParaRPr lang="en-US" dirty="0" smtClean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152400" y="7620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133600"/>
                <a:gridCol w="2133600"/>
                <a:gridCol w="22098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قُلْ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أَعُوذُ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بِرَبِّ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الْفَلَقِ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Say, 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“I seek refuge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(the) Lord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daybreak,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152400" y="38862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1981200"/>
                <a:gridCol w="1905000"/>
                <a:gridCol w="2438400"/>
                <a:gridCol w="24384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مِن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شَرِّ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خَلَقَ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From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(the) evil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that which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created;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200" y="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Practice with imagination, feelings and prayer</a:t>
            </a:r>
            <a:endParaRPr lang="ar-SA" sz="2800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152400" y="8382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438400"/>
                <a:gridCol w="1524000"/>
                <a:gridCol w="25146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غَاسِقٍ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وَقَبَ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darkness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it becomes intense,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152400" y="3948113"/>
          <a:ext cx="8763000" cy="2452688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667000"/>
                <a:gridCol w="3810000"/>
              </a:tblGrid>
              <a:tr h="13858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النَّفَّاثَاتِ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فِي الْعُقَدِ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those who blow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the knots,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200" y="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Practice with imagination, feelings and prayer</a:t>
            </a:r>
            <a:endParaRPr lang="ar-SA" sz="2800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152400" y="22860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743200"/>
                <a:gridCol w="1562100"/>
                <a:gridCol w="21717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حَاسِدٍ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حَسَدَ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the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envier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envies.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" y="1219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Practice with imagination, feelings and prayer</a:t>
            </a:r>
            <a:endParaRPr lang="ar-SA" sz="2800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Break!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097731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133600"/>
                <a:gridCol w="2133600"/>
                <a:gridCol w="22098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قُلْ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أَعُوذُ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بِرَبِّ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الْفَلَقِ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Say, 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“I seek refuge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(the) Lord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daybreak,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7010400" y="259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ق و ل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3" name="Rectangle 21"/>
          <p:cNvSpPr>
            <a:spLocks noGrp="1" noChangeArrowheads="1"/>
          </p:cNvSpPr>
          <p:nvPr>
            <p:ph type="body" idx="4294967295"/>
          </p:nvPr>
        </p:nvSpPr>
        <p:spPr>
          <a:xfrm>
            <a:off x="5943600" y="3124200"/>
            <a:ext cx="3200400" cy="18288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r-PK" sz="22900" smtClean="0"/>
              <a:t> </a:t>
            </a:r>
            <a:r>
              <a:rPr lang="ar-SA" sz="22900" smtClean="0"/>
              <a:t>قُلْ</a:t>
            </a:r>
            <a:endParaRPr lang="en-IN" sz="22900" smtClean="0"/>
          </a:p>
        </p:txBody>
      </p:sp>
      <p:sp>
        <p:nvSpPr>
          <p:cNvPr id="1097750" name="Rectangle 22"/>
          <p:cNvSpPr>
            <a:spLocks noChangeArrowheads="1"/>
          </p:cNvSpPr>
          <p:nvPr/>
        </p:nvSpPr>
        <p:spPr bwMode="auto">
          <a:xfrm>
            <a:off x="2057400" y="3505200"/>
            <a:ext cx="403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7850" indent="-577850" algn="ctr" eaLnBrk="0" hangingPunct="0"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en-US" sz="11900" b="1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Say</a:t>
            </a:r>
            <a:endParaRPr lang="en-US" sz="40700" b="1">
              <a:solidFill>
                <a:srgbClr val="FFFF00"/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3575" name="Rectangle 24"/>
          <p:cNvSpPr>
            <a:spLocks noChangeArrowheads="1"/>
          </p:cNvSpPr>
          <p:nvPr/>
        </p:nvSpPr>
        <p:spPr bwMode="auto">
          <a:xfrm>
            <a:off x="152400" y="6000750"/>
            <a:ext cx="5838825" cy="650875"/>
          </a:xfrm>
          <a:prstGeom prst="rect">
            <a:avLst/>
          </a:prstGeom>
          <a:noFill/>
          <a:ln w="9525" algn="ctr">
            <a:solidFill>
              <a:srgbClr val="6600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en-US" sz="4000">
                <a:solidFill>
                  <a:srgbClr val="FFFF00"/>
                </a:solidFill>
                <a:cs typeface="Arial" pitchFamily="34" charset="0"/>
              </a:rPr>
              <a:t>Convey in the best way…</a:t>
            </a:r>
            <a:endParaRPr lang="en-US" sz="4000" b="1">
              <a:cs typeface="Arial" pitchFamily="34" charset="0"/>
            </a:endParaRPr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 rot="-2909791">
            <a:off x="91282" y="3201194"/>
            <a:ext cx="2438400" cy="1341437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577850" indent="-577850" algn="ctr" rtl="1" eaLnBrk="0" hangingPunct="0">
              <a:spcBef>
                <a:spcPct val="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FFF00"/>
                </a:solidFill>
                <a:cs typeface="Tahoma" pitchFamily="34" charset="0"/>
              </a:rPr>
              <a:t>100’s of </a:t>
            </a:r>
          </a:p>
          <a:p>
            <a:pPr marL="577850" indent="-577850" algn="ctr" rtl="1" eaLnBrk="0" hangingPunct="0">
              <a:spcBef>
                <a:spcPct val="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FFF00"/>
                </a:solidFill>
                <a:cs typeface="Tahoma" pitchFamily="34" charset="0"/>
              </a:rPr>
              <a:t>times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977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099779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133600"/>
                <a:gridCol w="2133600"/>
                <a:gridCol w="22098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قُلْ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أَعُوذُ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بِرَبِّ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الْفَلَقِ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Say, 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“I seek refuge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(the) Lord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daybreak,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4800600" y="259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ع و 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152400" y="2971800"/>
            <a:ext cx="8686800" cy="229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en-US" sz="14300">
                <a:solidFill>
                  <a:srgbClr val="FFFF00"/>
                </a:solidFill>
                <a:cs typeface="Majidi" pitchFamily="2" charset="-78"/>
              </a:rPr>
              <a:t> </a:t>
            </a:r>
            <a:r>
              <a:rPr lang="ar-SA" sz="14300">
                <a:solidFill>
                  <a:srgbClr val="FFFF00"/>
                </a:solidFill>
                <a:cs typeface="Majidi" pitchFamily="2" charset="-78"/>
              </a:rPr>
              <a:t>أَعُوذُ </a:t>
            </a:r>
            <a:r>
              <a:rPr lang="en-US" sz="14300">
                <a:solidFill>
                  <a:srgbClr val="FFFF00"/>
                </a:solidFill>
                <a:cs typeface="Majidi" pitchFamily="2" charset="-78"/>
              </a:rPr>
              <a:t>			</a:t>
            </a:r>
            <a:r>
              <a:rPr lang="ar-SA" sz="14300">
                <a:solidFill>
                  <a:srgbClr val="FFFF00"/>
                </a:solidFill>
                <a:cs typeface="Majidi" pitchFamily="2" charset="-78"/>
              </a:rPr>
              <a:t> بِاﷲِ</a:t>
            </a:r>
            <a:endParaRPr lang="en-US" sz="14300">
              <a:solidFill>
                <a:srgbClr val="FFFF00"/>
              </a:solidFill>
              <a:cs typeface="Majidi" pitchFamily="2" charset="-78"/>
            </a:endParaRPr>
          </a:p>
        </p:txBody>
      </p:sp>
      <p:sp>
        <p:nvSpPr>
          <p:cNvPr id="1099798" name="Text Box 35"/>
          <p:cNvSpPr txBox="1">
            <a:spLocks noChangeArrowheads="1"/>
          </p:cNvSpPr>
          <p:nvPr/>
        </p:nvSpPr>
        <p:spPr bwMode="auto">
          <a:xfrm>
            <a:off x="228600" y="5805488"/>
            <a:ext cx="891540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en-US">
                <a:solidFill>
                  <a:srgbClr val="FFFFFF"/>
                </a:solidFill>
                <a:cs typeface="Tahoma" pitchFamily="34" charset="0"/>
              </a:rPr>
              <a:t>I Take Refuge</a:t>
            </a:r>
            <a:r>
              <a:rPr lang="ar-SA">
                <a:solidFill>
                  <a:srgbClr val="FFFFFF"/>
                </a:solidFill>
                <a:cs typeface="Tahoma" pitchFamily="34" charset="0"/>
              </a:rPr>
              <a:t>  </a:t>
            </a:r>
            <a:r>
              <a:rPr lang="en-US">
                <a:solidFill>
                  <a:srgbClr val="FFFFFF"/>
                </a:solidFill>
                <a:cs typeface="Tahoma" pitchFamily="34" charset="0"/>
              </a:rPr>
              <a:t>      	 	Of Allah</a:t>
            </a:r>
            <a:endParaRPr lang="ur-PK">
              <a:solidFill>
                <a:srgbClr val="FFFFFF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3.52601E-6 L -0.00417 -0.150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99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97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01827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133600"/>
                <a:gridCol w="2133600"/>
                <a:gridCol w="22098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قُلْ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أَعُوذُ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بِرَبِّ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الْفَلَقِ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Say, 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“I seek refuge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(the) Lord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daybreak,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2743200" y="2514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>
                <a:latin typeface="Times New Roman" pitchFamily="18" charset="0"/>
                <a:cs typeface="Times New Roman" pitchFamily="18" charset="0"/>
              </a:rPr>
              <a:t>ر ب ب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228600" y="2133600"/>
            <a:ext cx="8686800" cy="300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18900" dirty="0" smtClean="0">
                <a:solidFill>
                  <a:srgbClr val="FFFF00"/>
                </a:solidFill>
                <a:ea typeface="Times New Roman" pitchFamily="18" charset="0"/>
                <a:cs typeface="Majidi" pitchFamily="2" charset="-78"/>
              </a:rPr>
              <a:t>بـ  </a:t>
            </a:r>
            <a:r>
              <a:rPr lang="en-US" sz="18900" dirty="0" smtClean="0">
                <a:solidFill>
                  <a:srgbClr val="FFFF00"/>
                </a:solidFill>
                <a:ea typeface="Times New Roman" pitchFamily="18" charset="0"/>
                <a:cs typeface="Majidi" pitchFamily="2" charset="-78"/>
              </a:rPr>
              <a:t>   </a:t>
            </a:r>
            <a:r>
              <a:rPr lang="ar-SA" sz="18900" dirty="0" smtClean="0">
                <a:solidFill>
                  <a:srgbClr val="FFFF00"/>
                </a:solidFill>
                <a:ea typeface="Times New Roman" pitchFamily="18" charset="0"/>
                <a:cs typeface="Majidi" pitchFamily="2" charset="-78"/>
              </a:rPr>
              <a:t> ـرَبِّ</a:t>
            </a:r>
            <a:endParaRPr lang="en-US" sz="18900" dirty="0">
              <a:solidFill>
                <a:srgbClr val="FFFF00"/>
              </a:solidFill>
              <a:ea typeface="Times New Roman" pitchFamily="18" charset="0"/>
              <a:cs typeface="Majidi" pitchFamily="2" charset="-78"/>
            </a:endParaRPr>
          </a:p>
        </p:txBody>
      </p:sp>
      <p:sp>
        <p:nvSpPr>
          <p:cNvPr id="1101846" name="Text Box 35"/>
          <p:cNvSpPr txBox="1">
            <a:spLocks noChangeArrowheads="1"/>
          </p:cNvSpPr>
          <p:nvPr/>
        </p:nvSpPr>
        <p:spPr bwMode="auto">
          <a:xfrm>
            <a:off x="228600" y="5729288"/>
            <a:ext cx="82296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en-US" sz="6000">
                <a:solidFill>
                  <a:srgbClr val="FFFFFF"/>
                </a:solidFill>
                <a:cs typeface="Tahoma" pitchFamily="34" charset="0"/>
              </a:rPr>
              <a:t>In</a:t>
            </a:r>
            <a:r>
              <a:rPr lang="ar-SA" sz="6000">
                <a:solidFill>
                  <a:srgbClr val="FFFFFF"/>
                </a:solidFill>
                <a:cs typeface="Tahoma" pitchFamily="34" charset="0"/>
              </a:rPr>
              <a:t> </a:t>
            </a:r>
            <a:r>
              <a:rPr lang="en-US" sz="6000">
                <a:solidFill>
                  <a:srgbClr val="FFFFFF"/>
                </a:solidFill>
                <a:cs typeface="Tahoma" pitchFamily="34" charset="0"/>
              </a:rPr>
              <a:t>            </a:t>
            </a:r>
            <a:r>
              <a:rPr lang="ar-SA" sz="6000">
                <a:solidFill>
                  <a:srgbClr val="FFFFFF"/>
                </a:solidFill>
                <a:cs typeface="Tahoma" pitchFamily="34" charset="0"/>
              </a:rPr>
              <a:t>	</a:t>
            </a:r>
            <a:r>
              <a:rPr lang="en-US" sz="6000">
                <a:solidFill>
                  <a:srgbClr val="FFFFFF"/>
                </a:solidFill>
                <a:cs typeface="Tahoma" pitchFamily="34" charset="0"/>
              </a:rPr>
              <a:t>       	Lord</a:t>
            </a:r>
            <a:endParaRPr lang="ur-PK" sz="6000">
              <a:solidFill>
                <a:srgbClr val="FFFFFF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73988E-6 L 0 -0.150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01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1846" grpId="0"/>
    </p:bldLst>
  </p:timing>
</p:sld>
</file>

<file path=ppt/theme/theme1.xml><?xml version="1.0" encoding="utf-8"?>
<a:theme xmlns:a="http://schemas.openxmlformats.org/drawingml/2006/main" name="6_Beam">
  <a:themeElements>
    <a:clrScheme name="6_Beam 1">
      <a:dk1>
        <a:srgbClr val="1A006C"/>
      </a:dk1>
      <a:lt1>
        <a:srgbClr val="FFFFFF"/>
      </a:lt1>
      <a:dk2>
        <a:srgbClr val="000066"/>
      </a:dk2>
      <a:lt2>
        <a:srgbClr val="CCCCFF"/>
      </a:lt2>
      <a:accent1>
        <a:srgbClr val="0099CC"/>
      </a:accent1>
      <a:accent2>
        <a:srgbClr val="6600CC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6_Beam">
      <a:majorFont>
        <a:latin typeface="Tahoma"/>
        <a:ea typeface=""/>
        <a:cs typeface="Nafees Web Naskh"/>
      </a:majorFont>
      <a:minorFont>
        <a:latin typeface="Tahoma"/>
        <a:ea typeface=""/>
        <a:cs typeface="Nafees Web Nask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ar-SA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lvi Nastaleeq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ar-SA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lvi Nastaleeq" pitchFamily="2" charset="-78"/>
          </a:defRPr>
        </a:defPPr>
      </a:lstStyle>
    </a:lnDef>
  </a:objectDefaults>
  <a:extraClrSchemeLst>
    <a:extraClrScheme>
      <a:clrScheme name="6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eam">
  <a:themeElements>
    <a:clrScheme name="2_Beam 1">
      <a:dk1>
        <a:srgbClr val="1A006C"/>
      </a:dk1>
      <a:lt1>
        <a:srgbClr val="FFFFFF"/>
      </a:lt1>
      <a:dk2>
        <a:srgbClr val="000066"/>
      </a:dk2>
      <a:lt2>
        <a:srgbClr val="CCCCFF"/>
      </a:lt2>
      <a:accent1>
        <a:srgbClr val="0099CC"/>
      </a:accent1>
      <a:accent2>
        <a:srgbClr val="6600CC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2_Beam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21157</TotalTime>
  <Words>2203</Words>
  <Application>Microsoft Office PowerPoint</Application>
  <PresentationFormat>On-screen Show (4:3)</PresentationFormat>
  <Paragraphs>653</Paragraphs>
  <Slides>65</Slides>
  <Notes>53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6_Beam</vt:lpstr>
      <vt:lpstr>2_Beam</vt:lpstr>
      <vt:lpstr>Understand Qur’an &amp; Salah The Easy Way</vt:lpstr>
      <vt:lpstr>Slide 2</vt:lpstr>
      <vt:lpstr>By the end of this lesson we will learn</vt:lpstr>
      <vt:lpstr>Introduction – Surah Al-Falaq</vt:lpstr>
      <vt:lpstr>Slide 5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Slide 15</vt:lpstr>
      <vt:lpstr> </vt:lpstr>
      <vt:lpstr>Be Careful!!!</vt:lpstr>
      <vt:lpstr>First 2 Questions in the Grave…</vt:lpstr>
      <vt:lpstr>Slide 19</vt:lpstr>
      <vt:lpstr>Slide 20</vt:lpstr>
      <vt:lpstr> </vt:lpstr>
      <vt:lpstr> </vt:lpstr>
      <vt:lpstr>How Foreigners with little or no Arabic knowledge manage in the Arab world…</vt:lpstr>
      <vt:lpstr>Slide 24</vt:lpstr>
      <vt:lpstr>Slide 25</vt:lpstr>
      <vt:lpstr> </vt:lpstr>
      <vt:lpstr> </vt:lpstr>
      <vt:lpstr>Slide 28</vt:lpstr>
      <vt:lpstr>Manners with Allah</vt:lpstr>
      <vt:lpstr>First 2 verses cover all…</vt:lpstr>
      <vt:lpstr> </vt:lpstr>
      <vt:lpstr>3 Important Things are specifically mentioned</vt:lpstr>
      <vt:lpstr>One common thing in the 3???</vt:lpstr>
      <vt:lpstr> </vt:lpstr>
      <vt:lpstr> </vt:lpstr>
      <vt:lpstr> </vt:lpstr>
      <vt:lpstr>Slide 37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Slide 47</vt:lpstr>
      <vt:lpstr>Slide 48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Bring the Surah into your life</vt:lpstr>
      <vt:lpstr>Slide 62</vt:lpstr>
      <vt:lpstr>Slide 63</vt:lpstr>
      <vt:lpstr>Slide 64</vt:lpstr>
      <vt:lpstr>Break!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نہيں، نہيں...</dc:title>
  <dc:creator>dr</dc:creator>
  <cp:lastModifiedBy>Asif A. Shaikh</cp:lastModifiedBy>
  <cp:revision>2543</cp:revision>
  <dcterms:created xsi:type="dcterms:W3CDTF">2005-07-29T08:30:06Z</dcterms:created>
  <dcterms:modified xsi:type="dcterms:W3CDTF">2011-03-11T07:36:07Z</dcterms:modified>
</cp:coreProperties>
</file>