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9" r:id="rId1"/>
    <p:sldMasterId id="2147483972" r:id="rId2"/>
    <p:sldMasterId id="2147484400" r:id="rId3"/>
  </p:sldMasterIdLst>
  <p:notesMasterIdLst>
    <p:notesMasterId r:id="rId26"/>
  </p:notesMasterIdLst>
  <p:handoutMasterIdLst>
    <p:handoutMasterId r:id="rId27"/>
  </p:handoutMasterIdLst>
  <p:sldIdLst>
    <p:sldId id="1117" r:id="rId4"/>
    <p:sldId id="1082" r:id="rId5"/>
    <p:sldId id="1147" r:id="rId6"/>
    <p:sldId id="1148" r:id="rId7"/>
    <p:sldId id="1657" r:id="rId8"/>
    <p:sldId id="1658" r:id="rId9"/>
    <p:sldId id="1659" r:id="rId10"/>
    <p:sldId id="1661" r:id="rId11"/>
    <p:sldId id="1660" r:id="rId12"/>
    <p:sldId id="1669" r:id="rId13"/>
    <p:sldId id="1631" r:id="rId14"/>
    <p:sldId id="1637" r:id="rId15"/>
    <p:sldId id="1636" r:id="rId16"/>
    <p:sldId id="1662" r:id="rId17"/>
    <p:sldId id="1663" r:id="rId18"/>
    <p:sldId id="1639" r:id="rId19"/>
    <p:sldId id="1640" r:id="rId20"/>
    <p:sldId id="1632" r:id="rId21"/>
    <p:sldId id="1664" r:id="rId22"/>
    <p:sldId id="1655" r:id="rId23"/>
    <p:sldId id="1097" r:id="rId24"/>
    <p:sldId id="1071" r:id="rId25"/>
  </p:sldIdLst>
  <p:sldSz cx="9144000" cy="6858000" type="screen4x3"/>
  <p:notesSz cx="7023100" cy="9309100"/>
  <p:defaultTextStyle>
    <a:defPPr>
      <a:defRPr lang="ar-SA"/>
    </a:defPPr>
    <a:lvl1pPr algn="l" rtl="0" fontAlgn="base">
      <a:spcBef>
        <a:spcPct val="50000"/>
      </a:spcBef>
      <a:spcAft>
        <a:spcPct val="0"/>
      </a:spcAft>
      <a:defRPr sz="4800" kern="1200">
        <a:solidFill>
          <a:schemeClr val="tx1"/>
        </a:solidFill>
        <a:latin typeface="Tahoma" pitchFamily="34" charset="0"/>
        <a:ea typeface="+mn-ea"/>
        <a:cs typeface="Alvi Nastaleeq" pitchFamily="2" charset="-78"/>
      </a:defRPr>
    </a:lvl1pPr>
    <a:lvl2pPr marL="457200" algn="l" rtl="0" fontAlgn="base">
      <a:spcBef>
        <a:spcPct val="50000"/>
      </a:spcBef>
      <a:spcAft>
        <a:spcPct val="0"/>
      </a:spcAft>
      <a:defRPr sz="4800" kern="1200">
        <a:solidFill>
          <a:schemeClr val="tx1"/>
        </a:solidFill>
        <a:latin typeface="Tahoma" pitchFamily="34" charset="0"/>
        <a:ea typeface="+mn-ea"/>
        <a:cs typeface="Alvi Nastaleeq" pitchFamily="2" charset="-78"/>
      </a:defRPr>
    </a:lvl2pPr>
    <a:lvl3pPr marL="914400" algn="l" rtl="0" fontAlgn="base">
      <a:spcBef>
        <a:spcPct val="50000"/>
      </a:spcBef>
      <a:spcAft>
        <a:spcPct val="0"/>
      </a:spcAft>
      <a:defRPr sz="4800" kern="1200">
        <a:solidFill>
          <a:schemeClr val="tx1"/>
        </a:solidFill>
        <a:latin typeface="Tahoma" pitchFamily="34" charset="0"/>
        <a:ea typeface="+mn-ea"/>
        <a:cs typeface="Alvi Nastaleeq" pitchFamily="2" charset="-78"/>
      </a:defRPr>
    </a:lvl3pPr>
    <a:lvl4pPr marL="1371600" algn="l" rtl="0" fontAlgn="base">
      <a:spcBef>
        <a:spcPct val="50000"/>
      </a:spcBef>
      <a:spcAft>
        <a:spcPct val="0"/>
      </a:spcAft>
      <a:defRPr sz="4800" kern="1200">
        <a:solidFill>
          <a:schemeClr val="tx1"/>
        </a:solidFill>
        <a:latin typeface="Tahoma" pitchFamily="34" charset="0"/>
        <a:ea typeface="+mn-ea"/>
        <a:cs typeface="Alvi Nastaleeq" pitchFamily="2" charset="-78"/>
      </a:defRPr>
    </a:lvl4pPr>
    <a:lvl5pPr marL="1828800" algn="l" rtl="0" fontAlgn="base">
      <a:spcBef>
        <a:spcPct val="50000"/>
      </a:spcBef>
      <a:spcAft>
        <a:spcPct val="0"/>
      </a:spcAft>
      <a:defRPr sz="4800" kern="1200">
        <a:solidFill>
          <a:schemeClr val="tx1"/>
        </a:solidFill>
        <a:latin typeface="Tahoma" pitchFamily="34" charset="0"/>
        <a:ea typeface="+mn-ea"/>
        <a:cs typeface="Alvi Nastaleeq" pitchFamily="2" charset="-78"/>
      </a:defRPr>
    </a:lvl5pPr>
    <a:lvl6pPr marL="2286000" algn="l" defTabSz="914400" rtl="0" eaLnBrk="1" latinLnBrk="0" hangingPunct="1">
      <a:defRPr sz="4800" kern="1200">
        <a:solidFill>
          <a:schemeClr val="tx1"/>
        </a:solidFill>
        <a:latin typeface="Tahoma" pitchFamily="34" charset="0"/>
        <a:ea typeface="+mn-ea"/>
        <a:cs typeface="Alvi Nastaleeq" pitchFamily="2" charset="-78"/>
      </a:defRPr>
    </a:lvl6pPr>
    <a:lvl7pPr marL="2743200" algn="l" defTabSz="914400" rtl="0" eaLnBrk="1" latinLnBrk="0" hangingPunct="1">
      <a:defRPr sz="4800" kern="1200">
        <a:solidFill>
          <a:schemeClr val="tx1"/>
        </a:solidFill>
        <a:latin typeface="Tahoma" pitchFamily="34" charset="0"/>
        <a:ea typeface="+mn-ea"/>
        <a:cs typeface="Alvi Nastaleeq" pitchFamily="2" charset="-78"/>
      </a:defRPr>
    </a:lvl7pPr>
    <a:lvl8pPr marL="3200400" algn="l" defTabSz="914400" rtl="0" eaLnBrk="1" latinLnBrk="0" hangingPunct="1">
      <a:defRPr sz="4800" kern="1200">
        <a:solidFill>
          <a:schemeClr val="tx1"/>
        </a:solidFill>
        <a:latin typeface="Tahoma" pitchFamily="34" charset="0"/>
        <a:ea typeface="+mn-ea"/>
        <a:cs typeface="Alvi Nastaleeq" pitchFamily="2" charset="-78"/>
      </a:defRPr>
    </a:lvl8pPr>
    <a:lvl9pPr marL="3657600" algn="l" defTabSz="914400" rtl="0" eaLnBrk="1" latinLnBrk="0" hangingPunct="1">
      <a:defRPr sz="4800" kern="1200">
        <a:solidFill>
          <a:schemeClr val="tx1"/>
        </a:solidFill>
        <a:latin typeface="Tahoma" pitchFamily="34" charset="0"/>
        <a:ea typeface="+mn-ea"/>
        <a:cs typeface="Alvi Nastaleeq" pitchFamily="2" charset="-7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3300"/>
    <a:srgbClr val="003300"/>
    <a:srgbClr val="006600"/>
    <a:srgbClr val="FF9953"/>
    <a:srgbClr val="A40079"/>
    <a:srgbClr val="008000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711" autoAdjust="0"/>
    <p:restoredTop sz="84229" autoAdjust="0"/>
  </p:normalViewPr>
  <p:slideViewPr>
    <p:cSldViewPr>
      <p:cViewPr varScale="1">
        <p:scale>
          <a:sx n="51" d="100"/>
          <a:sy n="51" d="100"/>
        </p:scale>
        <p:origin x="-336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-114" y="0"/>
    </p:cViewPr>
  </p:sorterViewPr>
  <p:notesViewPr>
    <p:cSldViewPr>
      <p:cViewPr varScale="1">
        <p:scale>
          <a:sx n="52" d="100"/>
          <a:sy n="52" d="100"/>
        </p:scale>
        <p:origin x="-1836" y="-90"/>
      </p:cViewPr>
      <p:guideLst>
        <p:guide orient="horz" pos="2932"/>
        <p:guide pos="221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9863" y="0"/>
            <a:ext cx="30432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 defTabSz="933450" rtl="1">
              <a:spcBef>
                <a:spcPct val="0"/>
              </a:spcBef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30432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defTabSz="933450" rtl="1">
              <a:spcBef>
                <a:spcPct val="0"/>
              </a:spcBef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79863" y="8842375"/>
            <a:ext cx="30432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 defTabSz="933450" rtl="1">
              <a:spcBef>
                <a:spcPct val="0"/>
              </a:spcBef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8842375"/>
            <a:ext cx="30432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defTabSz="933450" rtl="1">
              <a:spcBef>
                <a:spcPct val="0"/>
              </a:spcBef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52115C6-8191-4864-9539-EDD59B714A4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9863" y="0"/>
            <a:ext cx="30432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>
              <a:spcBef>
                <a:spcPct val="0"/>
              </a:spcBef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18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30432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spcBef>
                <a:spcPct val="0"/>
              </a:spcBef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18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21188"/>
            <a:ext cx="5619750" cy="418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318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979863" y="8842375"/>
            <a:ext cx="30432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>
              <a:spcBef>
                <a:spcPct val="0"/>
              </a:spcBef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18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842375"/>
            <a:ext cx="30432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spcBef>
                <a:spcPct val="0"/>
              </a:spcBef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7B2E601-25E3-45C3-8560-68383F671F7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b="1"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b="1"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b="1"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b="1"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b="1"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5E1BCE-7029-437A-85C7-E785D34E997C}" type="slidenum">
              <a:rPr lang="ar-SA" smtClean="0">
                <a:latin typeface="Arial" pitchFamily="34" charset="0"/>
                <a:cs typeface="Arial" pitchFamily="34" charset="0"/>
              </a:rPr>
              <a:pPr/>
              <a:t>2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9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Show the rules first.  </a:t>
            </a:r>
          </a:p>
          <a:p>
            <a:pPr eaLnBrk="1" hangingPunct="1"/>
            <a:r>
              <a:rPr lang="en-US" smtClean="0"/>
              <a:t>We will use all our senses.  It is called TPI or TPR.  It really enhances the learning.  And note that this is not limited to these 6 pronouns.  It has much more to do with all the verb forms that we will learn.  </a:t>
            </a:r>
          </a:p>
          <a:p>
            <a:pPr eaLnBrk="1" hangingPunct="1"/>
            <a:r>
              <a:rPr lang="en-US" smtClean="0"/>
              <a:t>You have spared so much time and came all the way. Don’t listen to Shaitaan. Don’t be shy to use these directions. </a:t>
            </a:r>
          </a:p>
          <a:p>
            <a:pPr eaLnBrk="1" hangingPunct="1"/>
            <a:r>
              <a:rPr lang="en-US" smtClean="0"/>
              <a:t>We are learning the words of Qur’an here.  If you use them, your learning will be easier and quicker.  </a:t>
            </a:r>
          </a:p>
          <a:p>
            <a:pPr eaLnBrk="1" hangingPunct="1"/>
            <a:r>
              <a:rPr lang="en-US" smtClean="0"/>
              <a:t>The rule for repetition is: Teacher (Ar+Ur) – Student (Ar+ Ur) * 3 times</a:t>
            </a:r>
          </a:p>
          <a:p>
            <a:pPr eaLnBrk="1" hangingPunct="1"/>
            <a:r>
              <a:rPr lang="en-US" smtClean="0"/>
              <a:t>T(Ar) – St (Ur) * 3 times</a:t>
            </a:r>
          </a:p>
          <a:p>
            <a:pPr eaLnBrk="1" hangingPunct="1"/>
            <a:r>
              <a:rPr lang="en-US" smtClean="0"/>
              <a:t>T(AA) – St(AA) * 3 times (in pairs; ex: huwa, hum – huwa,hum, …)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1F527E-282A-41AB-967A-3228584FDA6F}" type="slidenum">
              <a:rPr lang="ar-SA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8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Just like in Muslim names (khalid – khalida, sajid – sajidah, and so on), we can make a feminine gender of a word by adding taa at the end.  </a:t>
            </a:r>
          </a:p>
          <a:p>
            <a:pPr eaLnBrk="1" hangingPunct="1"/>
            <a:r>
              <a:rPr lang="en-US" smtClean="0"/>
              <a:t>And by adding ‘aaat’ at the end, it can .  </a:t>
            </a:r>
          </a:p>
          <a:p>
            <a:pPr eaLnBrk="1" hangingPunct="1"/>
            <a:r>
              <a:rPr lang="en-US" smtClean="0"/>
              <a:t>Repeat for the whole words once.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FF2389-0211-4F51-BAE9-DBA1DA5A8AEA}" type="slidenum">
              <a:rPr lang="ar-SA" smtClean="0">
                <a:latin typeface="Arial" pitchFamily="34" charset="0"/>
                <a:cs typeface="Arial" pitchFamily="34" charset="0"/>
              </a:rPr>
              <a:pPr/>
              <a:t>15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9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Just like in Muslim names (khalid – khalida, sajid – sajidah, and so on), we can make a feminine gender of a word by adding taa at the end.  </a:t>
            </a:r>
          </a:p>
          <a:p>
            <a:pPr eaLnBrk="1" hangingPunct="1"/>
            <a:r>
              <a:rPr lang="en-US" smtClean="0"/>
              <a:t>And by adding ‘aaat’ at the end, it can .  </a:t>
            </a:r>
          </a:p>
          <a:p>
            <a:pPr eaLnBrk="1" hangingPunct="1"/>
            <a:r>
              <a:rPr lang="en-US" smtClean="0"/>
              <a:t>Repeat for the whole words once.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0088"/>
            <a:ext cx="4652963" cy="3489325"/>
          </a:xfrm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19600"/>
            <a:ext cx="5619750" cy="418941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228E5D-6BE8-4E8A-A9E3-82C24F927D58}" type="slidenum">
              <a:rPr lang="ar-SA" smtClean="0">
                <a:latin typeface="Arial" pitchFamily="34" charset="0"/>
                <a:cs typeface="Arial" pitchFamily="34" charset="0"/>
              </a:rPr>
              <a:pPr/>
              <a:t>22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shyness or ego… from Shaitaan.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Remember the rules of making masculine plurals.  </a:t>
            </a:r>
          </a:p>
          <a:p>
            <a:r>
              <a:rPr lang="en-US" smtClean="0"/>
              <a:t>Both ‘oon’ and ‘een’ is OK.  Which comes where?  That is already taken care of by Allah!  Don’t worry about it now.</a:t>
            </a:r>
          </a:p>
          <a:p>
            <a:r>
              <a:rPr lang="en-US" smtClean="0"/>
              <a:t>T(A+U) – S(A+U) : 1 time</a:t>
            </a:r>
          </a:p>
          <a:p>
            <a:r>
              <a:rPr lang="en-US" smtClean="0"/>
              <a:t>T(A) – S(U) : 2 times</a:t>
            </a:r>
          </a:p>
          <a:p>
            <a:r>
              <a:rPr lang="en-US" smtClean="0"/>
              <a:t>T(A) – S(U) : 2 times</a:t>
            </a:r>
          </a:p>
          <a:p>
            <a:r>
              <a:rPr lang="en-US" smtClean="0"/>
              <a:t>Singular-plural : Practice it once!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/>
          <p:cNvSpPr txBox="1">
            <a:spLocks noGrp="1" noChangeArrowheads="1"/>
          </p:cNvSpPr>
          <p:nvPr/>
        </p:nvSpPr>
        <p:spPr bwMode="auto">
          <a:xfrm>
            <a:off x="1588" y="8842375"/>
            <a:ext cx="30432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4" rIns="91430" bIns="45714" anchor="b"/>
          <a:lstStyle/>
          <a:p>
            <a:pPr rtl="1">
              <a:spcBef>
                <a:spcPct val="0"/>
              </a:spcBef>
            </a:pPr>
            <a:fld id="{96964A5E-D616-4BBA-9C64-7C7C9B959830}" type="slidenum">
              <a:rPr lang="ar-SA" sz="1200">
                <a:latin typeface="Arial" pitchFamily="34" charset="0"/>
                <a:cs typeface="Arial" pitchFamily="34" charset="0"/>
              </a:rPr>
              <a:pPr rtl="1">
                <a:spcBef>
                  <a:spcPct val="0"/>
                </a:spcBef>
              </a:pPr>
              <a:t>7</a:t>
            </a:fld>
            <a:endParaRPr lang="en-US" sz="1200">
              <a:latin typeface="Arial" pitchFamily="34" charset="0"/>
              <a:cs typeface="Arial" pitchFamily="34" charset="0"/>
            </a:endParaRPr>
          </a:p>
        </p:txBody>
      </p:sp>
      <p:sp>
        <p:nvSpPr>
          <p:cNvPr id="162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30" tIns="45714" rIns="91430" bIns="45714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0088"/>
            <a:ext cx="4652963" cy="3489325"/>
          </a:xfrm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19600"/>
            <a:ext cx="5619750" cy="418941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reen"/>
          <p:cNvPicPr>
            <a:picLocks noChangeAspect="1" noChangeArrowheads="1"/>
          </p:cNvPicPr>
          <p:nvPr/>
        </p:nvPicPr>
        <p:blipFill>
          <a:blip r:embed="rId2" cstate="print"/>
          <a:srcRect b="1000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7805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78052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200" b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63197-5E92-468F-8DF0-42757FA5A34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B5589-725E-49F3-9CA7-CEE369FA055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426B2-00F7-4880-BB3F-4C7D6F2D470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E8AD10-AD38-4B69-A0C7-6D5ECBA173E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276441-8D9A-4936-BD6C-8CD391FD69F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Green"/>
          <p:cNvPicPr>
            <a:picLocks noChangeAspect="1" noChangeArrowheads="1"/>
          </p:cNvPicPr>
          <p:nvPr/>
        </p:nvPicPr>
        <p:blipFill>
          <a:blip r:embed="rId2" cstate="print"/>
          <a:srcRect l="3871" t="3484" r="3226" b="1290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Green"/>
          <p:cNvPicPr>
            <a:picLocks noChangeAspect="1" noChangeArrowheads="1"/>
          </p:cNvPicPr>
          <p:nvPr userDrawn="1"/>
        </p:nvPicPr>
        <p:blipFill>
          <a:blip r:embed="rId2" cstate="print"/>
          <a:srcRect b="1000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101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101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200" b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lvi Nastaleeq" pitchFamily="2" charset="-78"/>
              </a:defRPr>
            </a:lvl1pPr>
          </a:lstStyle>
          <a:p>
            <a:pPr>
              <a:defRPr/>
            </a:pPr>
            <a:fld id="{6B8FD948-EC1F-4CF4-BF5E-1A99F358361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lvi Nastaleeq" pitchFamily="2" charset="-78"/>
              </a:defRPr>
            </a:lvl1pPr>
          </a:lstStyle>
          <a:p>
            <a:pPr>
              <a:defRPr/>
            </a:pPr>
            <a:fld id="{BC92059F-722F-4741-BBF8-7767F927B6B7}" type="slidenum">
              <a:rPr lang="ar-SY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lvi Nastaleeq" pitchFamily="2" charset="-78"/>
              </a:defRPr>
            </a:lvl1pPr>
          </a:lstStyle>
          <a:p>
            <a:pPr>
              <a:defRPr/>
            </a:pPr>
            <a:fld id="{E907102D-4445-48C2-8494-993E067FF614}" type="slidenum">
              <a:rPr lang="ar-SY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lvi Nastaleeq" pitchFamily="2" charset="-78"/>
              </a:defRPr>
            </a:lvl1pPr>
          </a:lstStyle>
          <a:p>
            <a:pPr>
              <a:defRPr/>
            </a:pPr>
            <a:fld id="{D46556E6-9BD2-4895-A922-F3E79F1F150D}" type="slidenum">
              <a:rPr lang="ar-SY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lvi Nastaleeq" pitchFamily="2" charset="-78"/>
              </a:defRPr>
            </a:lvl1pPr>
          </a:lstStyle>
          <a:p>
            <a:pPr>
              <a:defRPr/>
            </a:pPr>
            <a:fld id="{30DA3CB1-347A-464A-A47F-027B8AF4C32C}" type="slidenum">
              <a:rPr lang="ar-SY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lvi Nastaleeq" pitchFamily="2" charset="-78"/>
              </a:defRPr>
            </a:lvl1pPr>
          </a:lstStyle>
          <a:p>
            <a:pPr>
              <a:defRPr/>
            </a:pPr>
            <a:fld id="{076A5293-3FF9-4D59-BC78-F62A81DDAFD6}" type="slidenum">
              <a:rPr lang="ar-SY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87066-6707-4C5B-9A89-80139F765AE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lvi Nastaleeq" pitchFamily="2" charset="-78"/>
              </a:defRPr>
            </a:lvl1pPr>
          </a:lstStyle>
          <a:p>
            <a:pPr>
              <a:defRPr/>
            </a:pPr>
            <a:fld id="{F8D0BA65-229A-4B4D-8EC3-A6DE20991BE2}" type="slidenum">
              <a:rPr lang="ar-SY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lvi Nastaleeq" pitchFamily="2" charset="-78"/>
              </a:defRPr>
            </a:lvl1pPr>
          </a:lstStyle>
          <a:p>
            <a:pPr>
              <a:defRPr/>
            </a:pPr>
            <a:fld id="{628E3478-EF62-415C-A279-2AC017098EA4}" type="slidenum">
              <a:rPr lang="ar-SY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lvi Nastaleeq" pitchFamily="2" charset="-78"/>
              </a:defRPr>
            </a:lvl1pPr>
          </a:lstStyle>
          <a:p>
            <a:pPr>
              <a:defRPr/>
            </a:pPr>
            <a:fld id="{A8D1B385-C2E1-49D2-A05C-340C9CFE3D6D}" type="slidenum">
              <a:rPr lang="ar-SY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lvi Nastaleeq" pitchFamily="2" charset="-78"/>
              </a:defRPr>
            </a:lvl1pPr>
          </a:lstStyle>
          <a:p>
            <a:pPr>
              <a:defRPr/>
            </a:pPr>
            <a:fld id="{893BA031-9512-4BC5-B62F-851E219E066D}" type="slidenum">
              <a:rPr lang="ar-SY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lvi Nastaleeq" pitchFamily="2" charset="-78"/>
              </a:defRPr>
            </a:lvl1pPr>
          </a:lstStyle>
          <a:p>
            <a:pPr>
              <a:defRPr/>
            </a:pPr>
            <a:fld id="{A9137B70-7DBA-4341-BE7D-2C518B0A8DF8}" type="slidenum">
              <a:rPr lang="ar-SY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lvi Nastaleeq" pitchFamily="2" charset="-78"/>
              </a:defRPr>
            </a:lvl1pPr>
          </a:lstStyle>
          <a:p>
            <a:pPr>
              <a:defRPr/>
            </a:pPr>
            <a:fld id="{880908CF-BEB7-4CC6-8161-16B778391818}" type="slidenum">
              <a:rPr lang="ar-SY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lvi Nastaleeq" pitchFamily="2" charset="-78"/>
              </a:defRPr>
            </a:lvl1pPr>
          </a:lstStyle>
          <a:p>
            <a:pPr>
              <a:defRPr/>
            </a:pPr>
            <a:fld id="{7593AEBD-AD20-4D82-9BA2-42769CC48848}" type="slidenum">
              <a:rPr lang="ar-SY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8418" name="Picture 2" descr="Green"/>
          <p:cNvPicPr>
            <a:picLocks noChangeAspect="1" noChangeArrowheads="1"/>
          </p:cNvPicPr>
          <p:nvPr userDrawn="1"/>
        </p:nvPicPr>
        <p:blipFill>
          <a:blip r:embed="rId2" cstate="print"/>
          <a:srcRect t="1000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468419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468420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468421" name="Rectangle 5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spcBef>
                <a:spcPct val="0"/>
              </a:spcBef>
            </a:pPr>
            <a:endParaRPr lang="en-US" smtClean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146842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spcBef>
                <a:spcPct val="0"/>
              </a:spcBef>
            </a:pPr>
            <a:endParaRPr lang="en-US" smtClean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146842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D194652-CE65-4766-A3DD-0413A750B8DE}" type="slidenum">
              <a:rPr lang="ar-SA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7BA5A5C-9F24-411F-A0C3-9904F0E3C69D}" type="slidenum">
              <a:rPr lang="ar-SA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EBE682F-2397-4876-B736-5CB4E88B98C3}" type="slidenum">
              <a:rPr lang="ar-SA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C3CD6-FF5B-4328-AE47-265E68A325E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EBB7F6C-A4B6-4F8E-BBB5-3EFE30C56603}" type="slidenum">
              <a:rPr lang="ar-SA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D422225-4FA6-4737-9448-7A1080F63D25}" type="slidenum">
              <a:rPr lang="ar-SA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C4C02F7-796D-4855-BC79-C64B675FEA85}" type="slidenum">
              <a:rPr lang="ar-SA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B6D3F66-5B41-4F40-85A6-6C4464F84F08}" type="slidenum">
              <a:rPr lang="ar-SA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3F7FC14-C562-4527-AFE8-D626F50CABD6}" type="slidenum">
              <a:rPr lang="ar-SA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02319DD-F778-4AF3-9388-ED3F7BA3716D}" type="slidenum">
              <a:rPr lang="ar-SA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48A317F-E7D1-448E-8839-6463736BB713}" type="slidenum">
              <a:rPr lang="ar-SA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997734D-064A-45B3-90EC-CC54E024D641}" type="slidenum">
              <a:rPr lang="ar-SA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16E8358-6418-40E7-BC49-C6C06C1E107B}" type="slidenum">
              <a:rPr lang="ar-SA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21161FA-0733-4ED3-803C-B34A668FFD08}" type="slidenum">
              <a:rPr lang="ar-SA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4A7EF-FBDF-48F3-B742-3969FD82FC6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EBD40-9F02-4CE7-9C9D-A20288C10FB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CC1DC-4BD0-4E84-BA59-8D214BF8E23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D213D-75BA-4270-B3EA-035EABEC182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BFEB8-89ED-450F-9A9A-AB333148E9A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68E93-EF57-44BF-AF49-3EA68057B24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8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"/>
          <p:cNvPicPr>
            <a:picLocks noChangeAspect="1" noChangeArrowheads="1"/>
          </p:cNvPicPr>
          <p:nvPr/>
        </p:nvPicPr>
        <p:blipFill>
          <a:blip r:embed="rId15" cstate="print"/>
          <a:srcRect l="6250" t="5624" r="5167" b="1465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770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20910FC-FEE3-407F-8DEE-478502654B2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386" r:id="rId1"/>
    <p:sldLayoutId id="2147484374" r:id="rId2"/>
    <p:sldLayoutId id="2147484375" r:id="rId3"/>
    <p:sldLayoutId id="2147484376" r:id="rId4"/>
    <p:sldLayoutId id="2147484377" r:id="rId5"/>
    <p:sldLayoutId id="2147484378" r:id="rId6"/>
    <p:sldLayoutId id="2147484379" r:id="rId7"/>
    <p:sldLayoutId id="2147484380" r:id="rId8"/>
    <p:sldLayoutId id="2147484381" r:id="rId9"/>
    <p:sldLayoutId id="2147484382" r:id="rId10"/>
    <p:sldLayoutId id="2147484383" r:id="rId11"/>
    <p:sldLayoutId id="2147484384" r:id="rId12"/>
    <p:sldLayoutId id="2147484385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Majidi" pitchFamily="2" charset="-78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  <a:cs typeface="Majidi" pitchFamily="2" charset="-78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  <a:cs typeface="Majidi" pitchFamily="2" charset="-78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  <a:cs typeface="Majidi" pitchFamily="2" charset="-78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  <a:cs typeface="Majidi" pitchFamily="2" charset="-78"/>
        </a:defRPr>
      </a:lvl5pPr>
      <a:lvl6pPr marL="457200" algn="ctr" rtl="1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  <a:cs typeface="Nafees Web Naskh" pitchFamily="2" charset="-78"/>
        </a:defRPr>
      </a:lvl6pPr>
      <a:lvl7pPr marL="914400" algn="ctr" rtl="1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  <a:cs typeface="Nafees Web Naskh" pitchFamily="2" charset="-78"/>
        </a:defRPr>
      </a:lvl7pPr>
      <a:lvl8pPr marL="1371600" algn="ctr" rtl="1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  <a:cs typeface="Nafees Web Naskh" pitchFamily="2" charset="-78"/>
        </a:defRPr>
      </a:lvl8pPr>
      <a:lvl9pPr marL="1828800" algn="ctr" rtl="1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  <a:cs typeface="Nafees Web Naskh" pitchFamily="2" charset="-78"/>
        </a:defRPr>
      </a:lvl9pPr>
    </p:titleStyle>
    <p:bodyStyle>
      <a:lvl1pPr marL="577850" indent="-577850" algn="r" rtl="1" eaLnBrk="0" fontAlgn="base" hangingPunct="0">
        <a:spcBef>
          <a:spcPct val="20000"/>
        </a:spcBef>
        <a:spcAft>
          <a:spcPct val="0"/>
        </a:spcAft>
        <a:buClr>
          <a:srgbClr val="FFFFFF"/>
        </a:buClr>
        <a:buSzPct val="90000"/>
        <a:buFont typeface="Wingdings" pitchFamily="2" charset="2"/>
        <a:buChar char="×"/>
        <a:defRPr sz="3200">
          <a:solidFill>
            <a:srgbClr val="FFFF00"/>
          </a:solidFill>
          <a:latin typeface="+mn-lt"/>
          <a:ea typeface="+mn-ea"/>
          <a:cs typeface="Majidi" pitchFamily="2" charset="-78"/>
        </a:defRPr>
      </a:lvl1pPr>
      <a:lvl2pPr marL="1025525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FFFF00"/>
          </a:solidFill>
          <a:latin typeface="+mn-lt"/>
          <a:cs typeface="Majidi" pitchFamily="2" charset="-78"/>
        </a:defRPr>
      </a:lvl2pPr>
      <a:lvl3pPr marL="1368425" indent="-22860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6"/>
        </a:buBlip>
        <a:defRPr sz="2400">
          <a:solidFill>
            <a:srgbClr val="FFFF00"/>
          </a:solidFill>
          <a:latin typeface="+mn-lt"/>
          <a:cs typeface="Majidi" pitchFamily="2" charset="-78"/>
        </a:defRPr>
      </a:lvl3pPr>
      <a:lvl4pPr marL="1711325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FFFF00"/>
          </a:solidFill>
          <a:latin typeface="+mn-lt"/>
          <a:cs typeface="Majidi" pitchFamily="2" charset="-78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rgbClr val="FFFF00"/>
          </a:solidFill>
          <a:latin typeface="+mn-lt"/>
          <a:cs typeface="Majidi" pitchFamily="2" charset="-78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rgbClr val="FFFF00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rgbClr val="FFFF00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rgbClr val="FFFF00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rgbClr val="FFFF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 descr="Green"/>
          <p:cNvPicPr>
            <a:picLocks noChangeAspect="1" noChangeArrowheads="1"/>
          </p:cNvPicPr>
          <p:nvPr/>
        </p:nvPicPr>
        <p:blipFill>
          <a:blip r:embed="rId15" cstate="print"/>
          <a:srcRect l="3871" t="3484" r="3226" b="1290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090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0909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970FB97-1B5E-4F81-A44B-3C6E298F09A0}" type="slidenum">
              <a:rPr lang="ar-SY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387" r:id="rId1"/>
    <p:sldLayoutId id="2147484388" r:id="rId2"/>
    <p:sldLayoutId id="2147484389" r:id="rId3"/>
    <p:sldLayoutId id="2147484390" r:id="rId4"/>
    <p:sldLayoutId id="2147484391" r:id="rId5"/>
    <p:sldLayoutId id="2147484392" r:id="rId6"/>
    <p:sldLayoutId id="2147484393" r:id="rId7"/>
    <p:sldLayoutId id="2147484394" r:id="rId8"/>
    <p:sldLayoutId id="2147484395" r:id="rId9"/>
    <p:sldLayoutId id="2147484396" r:id="rId10"/>
    <p:sldLayoutId id="2147484397" r:id="rId11"/>
    <p:sldLayoutId id="2147484398" r:id="rId12"/>
    <p:sldLayoutId id="2147484399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9091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090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090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090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090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090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Nafees Web Naskh" pitchFamily="2" charset="-78"/>
          <a:cs typeface="Nafees Web Naskh" pitchFamily="2" charset="-78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Nafees Web Naskh" pitchFamily="2" charset="-78"/>
          <a:cs typeface="Nafees Web Naskh" pitchFamily="2" charset="-78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Nafees Web Naskh" pitchFamily="2" charset="-78"/>
          <a:cs typeface="Nafees Web Naskh" pitchFamily="2" charset="-78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Nafees Web Naskh" pitchFamily="2" charset="-78"/>
          <a:cs typeface="Nafees Web Naskh" pitchFamily="2" charset="-78"/>
        </a:defRPr>
      </a:lvl5pPr>
      <a:lvl6pPr marL="457200" algn="ctr" rtl="1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Nafees Web Naskh" pitchFamily="2" charset="-78"/>
          <a:cs typeface="Nafees Web Naskh" pitchFamily="2" charset="-78"/>
        </a:defRPr>
      </a:lvl6pPr>
      <a:lvl7pPr marL="914400" algn="ctr" rtl="1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Nafees Web Naskh" pitchFamily="2" charset="-78"/>
          <a:cs typeface="Nafees Web Naskh" pitchFamily="2" charset="-78"/>
        </a:defRPr>
      </a:lvl7pPr>
      <a:lvl8pPr marL="1371600" algn="ctr" rtl="1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Nafees Web Naskh" pitchFamily="2" charset="-78"/>
          <a:cs typeface="Nafees Web Naskh" pitchFamily="2" charset="-78"/>
        </a:defRPr>
      </a:lvl8pPr>
      <a:lvl9pPr marL="1828800" algn="ctr" rtl="1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Nafees Web Naskh" pitchFamily="2" charset="-78"/>
          <a:cs typeface="Nafees Web Naskh" pitchFamily="2" charset="-78"/>
        </a:defRPr>
      </a:lvl9pPr>
    </p:titleStyle>
    <p:bodyStyle>
      <a:lvl1pPr marL="517525" indent="-517525" algn="r" rtl="1" eaLnBrk="0" fontAlgn="base" hangingPunct="0">
        <a:spcBef>
          <a:spcPct val="20000"/>
        </a:spcBef>
        <a:spcAft>
          <a:spcPct val="0"/>
        </a:spcAft>
        <a:buClr>
          <a:srgbClr val="FFFFFF"/>
        </a:buClr>
        <a:buSzPct val="90000"/>
        <a:buFont typeface="Wingdings" pitchFamily="2" charset="2"/>
        <a:buChar char="×"/>
        <a:defRPr sz="3200">
          <a:solidFill>
            <a:srgbClr val="FFFF00"/>
          </a:solidFill>
          <a:latin typeface="+mn-lt"/>
          <a:ea typeface="+mn-ea"/>
          <a:cs typeface="+mn-cs"/>
        </a:defRPr>
      </a:lvl1pPr>
      <a:lvl2pPr marL="917575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FFFF00"/>
          </a:solidFill>
          <a:latin typeface="+mn-lt"/>
          <a:cs typeface="+mn-cs"/>
        </a:defRPr>
      </a:lvl2pPr>
      <a:lvl3pPr marL="1260475" indent="-22860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6"/>
        </a:buBlip>
        <a:defRPr sz="2400">
          <a:solidFill>
            <a:srgbClr val="FFFF00"/>
          </a:solidFill>
          <a:latin typeface="+mn-lt"/>
          <a:cs typeface="+mn-cs"/>
        </a:defRPr>
      </a:lvl3pPr>
      <a:lvl4pPr marL="1603375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FFFF00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rgbClr val="FFFF00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rgbClr val="FFFF00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rgbClr val="FFFF00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rgbClr val="FFFF00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rgbClr val="FFFF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7394" name="Picture 2" descr="Green"/>
          <p:cNvPicPr>
            <a:picLocks noChangeAspect="1" noChangeArrowheads="1"/>
          </p:cNvPicPr>
          <p:nvPr userDrawn="1"/>
        </p:nvPicPr>
        <p:blipFill>
          <a:blip r:embed="rId15" cstate="print"/>
          <a:srcRect b="1000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46739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46739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46739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spcBef>
                <a:spcPct val="0"/>
              </a:spcBef>
            </a:pPr>
            <a:fld id="{FAC90C73-5350-4A8B-A4C3-AF2ADC645ABB}" type="slidenum">
              <a:rPr lang="ar-SA" smtClean="0">
                <a:solidFill>
                  <a:srgbClr val="FFFFFF"/>
                </a:solidFill>
                <a:latin typeface="Arial" charset="0"/>
                <a:cs typeface="Arial" charset="0"/>
              </a:rPr>
              <a:pPr>
                <a:spcBef>
                  <a:spcPct val="0"/>
                </a:spcBef>
              </a:pPr>
              <a:t>‹#›</a:t>
            </a:fld>
            <a:endParaRPr lang="en-GB" smtClean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pic>
        <p:nvPicPr>
          <p:cNvPr id="1467398" name="Picture 6" descr="DPPR-Logo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0"/>
            <a:ext cx="1101725" cy="1179513"/>
          </a:xfrm>
          <a:prstGeom prst="rect">
            <a:avLst/>
          </a:prstGeom>
          <a:noFill/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4401" r:id="rId1"/>
    <p:sldLayoutId id="2147484402" r:id="rId2"/>
    <p:sldLayoutId id="2147484403" r:id="rId3"/>
    <p:sldLayoutId id="2147484404" r:id="rId4"/>
    <p:sldLayoutId id="2147484405" r:id="rId5"/>
    <p:sldLayoutId id="2147484406" r:id="rId6"/>
    <p:sldLayoutId id="2147484407" r:id="rId7"/>
    <p:sldLayoutId id="2147484408" r:id="rId8"/>
    <p:sldLayoutId id="2147484409" r:id="rId9"/>
    <p:sldLayoutId id="2147484410" r:id="rId10"/>
    <p:sldLayoutId id="2147484411" r:id="rId11"/>
    <p:sldLayoutId id="2147484412" r:id="rId12"/>
    <p:sldLayoutId id="2147484413" r:id="rId13"/>
  </p:sldLayoutIdLst>
  <p:timing>
    <p:tnLst>
      <p:par>
        <p:cTn id="1" dur="indefinite" restart="never" nodeType="tmRoot"/>
      </p:par>
    </p:tnLst>
  </p:timing>
  <p:txStyles>
    <p:titleStyle>
      <a:lvl1pPr algn="ctr" rtl="1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ahoma" pitchFamily="34" charset="0"/>
          <a:cs typeface="Arial" charset="0"/>
        </a:defRPr>
      </a:lvl2pPr>
      <a:lvl3pPr algn="ctr" rtl="1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ahoma" pitchFamily="34" charset="0"/>
          <a:cs typeface="Arial" charset="0"/>
        </a:defRPr>
      </a:lvl3pPr>
      <a:lvl4pPr algn="ctr" rtl="1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ahoma" pitchFamily="34" charset="0"/>
          <a:cs typeface="Arial" charset="0"/>
        </a:defRPr>
      </a:lvl4pPr>
      <a:lvl5pPr algn="ctr" rtl="1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ahoma" pitchFamily="34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ahoma" pitchFamily="34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ahoma" pitchFamily="34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ahoma" pitchFamily="34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ahoma" pitchFamily="34" charset="0"/>
          <a:cs typeface="Arial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lr>
          <a:srgbClr val="FFFFFF"/>
        </a:buClr>
        <a:buSzPct val="90000"/>
        <a:buFont typeface="Wingdings" pitchFamily="2" charset="2"/>
        <a:buChar char="Ø"/>
        <a:defRPr sz="3200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har char="–"/>
        <a:defRPr sz="2800">
          <a:solidFill>
            <a:srgbClr val="FFFF00"/>
          </a:solidFill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7"/>
        </a:buBlip>
        <a:defRPr sz="2400">
          <a:solidFill>
            <a:srgbClr val="FFFF00"/>
          </a:solidFill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>
          <a:solidFill>
            <a:srgbClr val="FFFF00"/>
          </a:solidFill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rgbClr val="FFFF00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rgbClr val="FFFF00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rgbClr val="FFFF00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rgbClr val="FFFF00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rgbClr val="FFFF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429000" y="76200"/>
            <a:ext cx="2514600" cy="1403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8600">
                <a:latin typeface="Alvi Nastaleeq" pitchFamily="2" charset="-78"/>
                <a:sym typeface="AGA Arabesque" pitchFamily="2" charset="2"/>
              </a:rPr>
              <a:t>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86000"/>
            <a:ext cx="9144000" cy="1828800"/>
          </a:xfrm>
        </p:spPr>
        <p:txBody>
          <a:bodyPr/>
          <a:lstStyle/>
          <a:p>
            <a:pPr eaLnBrk="1" hangingPunct="1"/>
            <a:r>
              <a:rPr lang="en-US" sz="4800" b="1" smtClean="0">
                <a:solidFill>
                  <a:srgbClr val="FFFF00"/>
                </a:solidFill>
                <a:cs typeface="Tahoma" pitchFamily="34" charset="0"/>
              </a:rPr>
              <a:t>Understand Qur’an &amp; Salah</a:t>
            </a:r>
            <a:r>
              <a:rPr lang="ur-PK" sz="34600" smtClean="0">
                <a:solidFill>
                  <a:srgbClr val="FFFF00"/>
                </a:solidFill>
                <a:cs typeface="Tahoma" pitchFamily="34" charset="0"/>
              </a:rPr>
              <a:t/>
            </a:r>
            <a:br>
              <a:rPr lang="ur-PK" sz="34600" smtClean="0">
                <a:solidFill>
                  <a:srgbClr val="FFFF00"/>
                </a:solidFill>
                <a:cs typeface="Tahoma" pitchFamily="34" charset="0"/>
              </a:rPr>
            </a:br>
            <a:r>
              <a:rPr lang="en-US" sz="2800" b="1" smtClean="0">
                <a:solidFill>
                  <a:srgbClr val="FFFF00"/>
                </a:solidFill>
                <a:cs typeface="Tahoma" pitchFamily="34" charset="0"/>
              </a:rPr>
              <a:t>The Easy Way</a:t>
            </a:r>
            <a:endParaRPr lang="en-US" sz="4400" smtClean="0">
              <a:solidFill>
                <a:srgbClr val="FFFF00"/>
              </a:solidFill>
              <a:cs typeface="Tahoma" pitchFamily="34" charset="0"/>
            </a:endParaRP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4800600"/>
            <a:ext cx="6400800" cy="1752600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en-US" sz="4000" b="1" dirty="0" smtClean="0">
                <a:solidFill>
                  <a:schemeClr val="tx1"/>
                </a:solidFill>
                <a:cs typeface="Tahoma" pitchFamily="34" charset="0"/>
              </a:rPr>
              <a:t>Lesson </a:t>
            </a:r>
            <a:r>
              <a:rPr lang="en-US" sz="4000" b="1" smtClean="0">
                <a:solidFill>
                  <a:schemeClr val="tx1"/>
                </a:solidFill>
                <a:cs typeface="Tahoma" pitchFamily="34" charset="0"/>
              </a:rPr>
              <a:t>-11b</a:t>
            </a:r>
            <a:endParaRPr lang="en-US" sz="4000" b="1" dirty="0" smtClean="0">
              <a:solidFill>
                <a:schemeClr val="tx1"/>
              </a:solidFill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88604" name="Group 92"/>
          <p:cNvGraphicFramePr>
            <a:graphicFrameLocks noGrp="1"/>
          </p:cNvGraphicFramePr>
          <p:nvPr/>
        </p:nvGraphicFramePr>
        <p:xfrm>
          <a:off x="0" y="152400"/>
          <a:ext cx="9220200" cy="6629401"/>
        </p:xfrm>
        <a:graphic>
          <a:graphicData uri="http://schemas.openxmlformats.org/drawingml/2006/table">
            <a:tbl>
              <a:tblPr/>
              <a:tblGrid>
                <a:gridCol w="838200"/>
                <a:gridCol w="1752600"/>
                <a:gridCol w="609600"/>
                <a:gridCol w="1384300"/>
                <a:gridCol w="901700"/>
                <a:gridCol w="1458913"/>
                <a:gridCol w="827087"/>
                <a:gridCol w="1447800"/>
              </a:tblGrid>
              <a:tr h="1104900">
                <a:tc rowSpan="2" gridSpan="4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ت"/>
                        <a:cs typeface="Majidi" pitchFamily="2" charset="-78"/>
                      </a:endParaRPr>
                    </a:p>
                  </a:txBody>
                  <a:tcPr marL="0" marR="182880" marT="9144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Narkisim" pitchFamily="2" charset="-79"/>
                        </a:rPr>
                        <a:t>He </a:t>
                      </a:r>
                      <a:b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Narkisim" pitchFamily="2" charset="-79"/>
                        </a:rPr>
                      </a:b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Narkisim" pitchFamily="2" charset="-79"/>
                        </a:rPr>
                        <a:t>will do</a:t>
                      </a:r>
                    </a:p>
                  </a:txBody>
                  <a:tcPr marL="0" marR="0" marT="91440" marB="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ت"/>
                          <a:cs typeface="Majidi" pitchFamily="2" charset="-78"/>
                        </a:rPr>
                        <a:t>يَفْعَلُ</a:t>
                      </a:r>
                      <a:endParaRPr kumimoji="0" lang="en-US" sz="4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ت"/>
                        <a:cs typeface="Majidi" pitchFamily="2" charset="-78"/>
                      </a:endParaRPr>
                    </a:p>
                  </a:txBody>
                  <a:tcPr marL="0" marR="182880" marT="91440" marB="0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Narkisim" pitchFamily="2" charset="-79"/>
                        </a:rPr>
                        <a:t> He</a:t>
                      </a:r>
                      <a:b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Narkisim" pitchFamily="2" charset="-79"/>
                        </a:rPr>
                      </a:b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Narkisim" pitchFamily="2" charset="-79"/>
                        </a:rPr>
                        <a:t> did</a:t>
                      </a:r>
                    </a:p>
                  </a:txBody>
                  <a:tcPr marL="0" marR="0" marT="91440" marB="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4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ت"/>
                          <a:cs typeface="Majidi" pitchFamily="2" charset="-78"/>
                        </a:rPr>
                        <a:t>فَعَلَ</a:t>
                      </a:r>
                      <a:endParaRPr kumimoji="0" lang="en-US" sz="4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ت"/>
                        <a:cs typeface="Majidi" pitchFamily="2" charset="-78"/>
                      </a:endParaRPr>
                    </a:p>
                  </a:txBody>
                  <a:tcPr marL="0" marR="182880" marT="91440" marB="0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1104900">
                <a:tc gridSpan="4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Narkisim" pitchFamily="2" charset="-79"/>
                        </a:rPr>
                        <a:t>They will do</a:t>
                      </a:r>
                    </a:p>
                  </a:txBody>
                  <a:tcPr marL="0" marR="0" marT="91440" marB="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ت"/>
                          <a:cs typeface="Majidi" pitchFamily="2" charset="-78"/>
                        </a:rPr>
                        <a:t>يَفْعَلُونَ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ت"/>
                        <a:cs typeface="Majidi" pitchFamily="2" charset="-78"/>
                      </a:endParaRPr>
                    </a:p>
                  </a:txBody>
                  <a:tcPr marL="0" marR="182880" marT="91440" marB="0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Narkisim" pitchFamily="2" charset="-79"/>
                        </a:rPr>
                        <a:t>They did</a:t>
                      </a:r>
                    </a:p>
                  </a:txBody>
                  <a:tcPr marL="0" marR="0" marT="91440" marB="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4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ت"/>
                          <a:cs typeface="Majidi" pitchFamily="2" charset="-78"/>
                        </a:rPr>
                        <a:t>فَعَلُوا</a:t>
                      </a:r>
                      <a:endParaRPr kumimoji="0" lang="ar-SA" sz="4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ت"/>
                        <a:cs typeface="Majidi" pitchFamily="2" charset="-78"/>
                      </a:endParaRPr>
                    </a:p>
                  </a:txBody>
                  <a:tcPr marL="0" marR="182880" marT="91440" marB="0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1103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  <a:ea typeface="+mn-ea"/>
                          <a:cs typeface="Narkisim" pitchFamily="2" charset="-79"/>
                        </a:rPr>
                        <a:t>Don’t Do!</a:t>
                      </a:r>
                    </a:p>
                  </a:txBody>
                  <a:tcPr marL="0" marR="0" marT="91440" marB="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4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ت"/>
                          <a:cs typeface="Majidi" pitchFamily="2" charset="-78"/>
                        </a:rPr>
                        <a:t> لاَ تَفْعَلْ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ت"/>
                        <a:cs typeface="Majidi" pitchFamily="2" charset="-78"/>
                      </a:endParaRPr>
                    </a:p>
                  </a:txBody>
                  <a:tcPr marL="0" marR="182880" marT="91440" marB="0" horzOverflow="overflow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  <a:ea typeface="+mn-ea"/>
                          <a:cs typeface="Narkisim" pitchFamily="2" charset="-79"/>
                        </a:rPr>
                        <a:t>Do!</a:t>
                      </a:r>
                    </a:p>
                  </a:txBody>
                  <a:tcPr marL="0" marR="0" marT="91440" marB="0"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ت"/>
                          <a:cs typeface="Majidi" pitchFamily="2" charset="-78"/>
                        </a:rPr>
                        <a:t>اِفْعَلْ</a:t>
                      </a:r>
                      <a:endParaRPr kumimoji="0" lang="en-US" sz="4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ت"/>
                        <a:cs typeface="Majidi" pitchFamily="2" charset="-78"/>
                      </a:endParaRPr>
                    </a:p>
                  </a:txBody>
                  <a:tcPr marL="0" marR="182880" marT="91440" marB="0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  <a:ea typeface="+mn-ea"/>
                          <a:cs typeface="Narkisim" pitchFamily="2" charset="-79"/>
                        </a:rPr>
                        <a:t>You </a:t>
                      </a:r>
                      <a:b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  <a:ea typeface="+mn-ea"/>
                          <a:cs typeface="Narkisim" pitchFamily="2" charset="-79"/>
                        </a:rPr>
                      </a:b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  <a:ea typeface="+mn-ea"/>
                          <a:cs typeface="Narkisim" pitchFamily="2" charset="-79"/>
                        </a:rPr>
                        <a:t>will do</a:t>
                      </a:r>
                    </a:p>
                  </a:txBody>
                  <a:tcPr marL="0" marR="0" marT="91440" marB="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ت"/>
                          <a:cs typeface="Majidi" pitchFamily="2" charset="-78"/>
                        </a:rPr>
                        <a:t>تَفْعَلُ</a:t>
                      </a:r>
                      <a:endParaRPr kumimoji="0" lang="en-US" sz="4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ت"/>
                        <a:cs typeface="Majidi" pitchFamily="2" charset="-78"/>
                      </a:endParaRPr>
                    </a:p>
                  </a:txBody>
                  <a:tcPr marL="0" marR="182880" marT="91440" marB="0" horzOverflow="overflow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Narkisim" pitchFamily="2" charset="-79"/>
                        </a:rPr>
                        <a:t>You did</a:t>
                      </a:r>
                    </a:p>
                  </a:txBody>
                  <a:tcPr marL="0" marR="0" marT="91440" marB="0"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4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ت"/>
                          <a:cs typeface="Majidi" pitchFamily="2" charset="-78"/>
                        </a:rPr>
                        <a:t>فَعَلْتَ</a:t>
                      </a:r>
                    </a:p>
                  </a:txBody>
                  <a:tcPr marL="0" marR="182880" marT="91440" marB="0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106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  <a:ea typeface="+mn-ea"/>
                          <a:cs typeface="Narkisim" pitchFamily="2" charset="-79"/>
                        </a:rPr>
                        <a:t>Don’t Do you all!</a:t>
                      </a:r>
                    </a:p>
                  </a:txBody>
                  <a:tcPr marL="0" marR="0" marT="91440" marB="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4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ت"/>
                          <a:cs typeface="Majidi" pitchFamily="2" charset="-78"/>
                        </a:rPr>
                        <a:t>لاَ تَفْعَلُوا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ت"/>
                        <a:cs typeface="Majidi" pitchFamily="2" charset="-78"/>
                      </a:endParaRPr>
                    </a:p>
                  </a:txBody>
                  <a:tcPr marL="0" marR="182880" marT="91440" marB="0" horzOverflow="overflow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  <a:ea typeface="+mn-ea"/>
                          <a:cs typeface="Narkisim" pitchFamily="2" charset="-79"/>
                        </a:rPr>
                        <a:t>Do you all!</a:t>
                      </a:r>
                    </a:p>
                  </a:txBody>
                  <a:tcPr marL="0" marR="0" marT="91440" marB="0"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ت"/>
                          <a:cs typeface="Majidi" pitchFamily="2" charset="-78"/>
                        </a:rPr>
                        <a:t>اِفْعَلُوا</a:t>
                      </a:r>
                      <a:endParaRPr kumimoji="0" lang="en-US" sz="4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ت"/>
                        <a:cs typeface="Majidi" pitchFamily="2" charset="-78"/>
                      </a:endParaRPr>
                    </a:p>
                  </a:txBody>
                  <a:tcPr marL="0" marR="182880" marT="91440" marB="0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  <a:ea typeface="+mn-ea"/>
                          <a:cs typeface="Narkisim" pitchFamily="2" charset="-79"/>
                        </a:rPr>
                        <a:t>You all will do</a:t>
                      </a:r>
                    </a:p>
                  </a:txBody>
                  <a:tcPr marL="0" marR="0" marT="91440" marB="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ت"/>
                          <a:cs typeface="Majidi" pitchFamily="2" charset="-78"/>
                        </a:rPr>
                        <a:t>تَفْعَلُونَ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ت"/>
                        <a:cs typeface="Majidi" pitchFamily="2" charset="-78"/>
                      </a:endParaRPr>
                    </a:p>
                  </a:txBody>
                  <a:tcPr marL="0" marR="182880" marT="91440" marB="0" horzOverflow="overflow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cs typeface="Narkisim" pitchFamily="2" charset="-79"/>
                        </a:rPr>
                        <a:t>You all did</a:t>
                      </a:r>
                    </a:p>
                  </a:txBody>
                  <a:tcPr marL="0" marR="0" marT="91440" marB="0"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4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ت"/>
                          <a:cs typeface="Majidi" pitchFamily="2" charset="-78"/>
                        </a:rPr>
                        <a:t>ف</a:t>
                      </a:r>
                      <a:r>
                        <a:rPr kumimoji="0" lang="ar-SA" sz="4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ت"/>
                          <a:cs typeface="Majidi" pitchFamily="2" charset="-78"/>
                        </a:rPr>
                        <a:t>َعَلْتُمْ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ت"/>
                        <a:cs typeface="Majidi" pitchFamily="2" charset="-78"/>
                      </a:endParaRPr>
                    </a:p>
                  </a:txBody>
                  <a:tcPr marL="0" marR="182880" marT="91440" marB="0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104900">
                <a:tc rowSpan="2" gridSpan="4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4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ت"/>
                        <a:cs typeface="Majidi" pitchFamily="2" charset="-78"/>
                      </a:endParaRPr>
                    </a:p>
                  </a:txBody>
                  <a:tcPr marL="0" marR="182880" marT="91440" marB="0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Narkisim" pitchFamily="2" charset="-79"/>
                        </a:rPr>
                        <a:t> I </a:t>
                      </a:r>
                      <a:b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Narkisim" pitchFamily="2" charset="-79"/>
                        </a:rPr>
                      </a:b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Narkisim" pitchFamily="2" charset="-79"/>
                        </a:rPr>
                        <a:t>will do</a:t>
                      </a:r>
                    </a:p>
                  </a:txBody>
                  <a:tcPr marL="0" marR="0" marT="91440" marB="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ت"/>
                          <a:cs typeface="Majidi" pitchFamily="2" charset="-78"/>
                        </a:rPr>
                        <a:t>أَفْعَلُ</a:t>
                      </a:r>
                      <a:endParaRPr kumimoji="0" lang="en-US" sz="4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ت"/>
                        <a:cs typeface="Majidi" pitchFamily="2" charset="-78"/>
                      </a:endParaRPr>
                    </a:p>
                  </a:txBody>
                  <a:tcPr marL="0" marR="182880" marT="91440" marB="0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Narkisim" pitchFamily="2" charset="-79"/>
                        </a:rPr>
                        <a:t>I </a:t>
                      </a:r>
                      <a:b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Narkisim" pitchFamily="2" charset="-79"/>
                        </a:rPr>
                      </a:b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Narkisim" pitchFamily="2" charset="-79"/>
                        </a:rPr>
                        <a:t>did</a:t>
                      </a:r>
                    </a:p>
                  </a:txBody>
                  <a:tcPr marL="0" marR="0" marT="91440" marB="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4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ت"/>
                          <a:cs typeface="Majidi" pitchFamily="2" charset="-78"/>
                        </a:rPr>
                        <a:t>فَعَلْتُ</a:t>
                      </a:r>
                      <a:endParaRPr kumimoji="0" lang="en-US" sz="4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ت"/>
                        <a:cs typeface="Majidi" pitchFamily="2" charset="-78"/>
                      </a:endParaRPr>
                    </a:p>
                  </a:txBody>
                  <a:tcPr marL="0" marR="182880" marT="91440" marB="0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1104900">
                <a:tc gridSpan="4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Narkisim" pitchFamily="2" charset="-79"/>
                        </a:rPr>
                        <a:t>We </a:t>
                      </a:r>
                      <a:b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Narkisim" pitchFamily="2" charset="-79"/>
                        </a:rPr>
                      </a:b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Narkisim" pitchFamily="2" charset="-79"/>
                        </a:rPr>
                        <a:t>will do</a:t>
                      </a:r>
                    </a:p>
                  </a:txBody>
                  <a:tcPr marL="0" marR="0" marT="91440" marB="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r-PK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ت"/>
                          <a:cs typeface="Majidi" pitchFamily="2" charset="-78"/>
                        </a:rPr>
                        <a:t>ن</a:t>
                      </a:r>
                      <a:r>
                        <a:rPr kumimoji="0" lang="ar-SA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ت"/>
                          <a:cs typeface="Majidi" pitchFamily="2" charset="-78"/>
                        </a:rPr>
                        <a:t>َفْعَلُ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ت"/>
                        <a:cs typeface="Majidi" pitchFamily="2" charset="-78"/>
                      </a:endParaRPr>
                    </a:p>
                  </a:txBody>
                  <a:tcPr marL="0" marR="182880" marT="91440" marB="0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Narkisim" pitchFamily="2" charset="-79"/>
                        </a:rPr>
                        <a:t>We </a:t>
                      </a:r>
                      <a:b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Narkisim" pitchFamily="2" charset="-79"/>
                        </a:rPr>
                      </a:b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Narkisim" pitchFamily="2" charset="-79"/>
                        </a:rPr>
                        <a:t>did</a:t>
                      </a:r>
                    </a:p>
                  </a:txBody>
                  <a:tcPr marL="0" marR="0" marT="91440" marB="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4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ت"/>
                          <a:cs typeface="Majidi" pitchFamily="2" charset="-78"/>
                        </a:rPr>
                        <a:t>فَعَلْنَا</a:t>
                      </a:r>
                      <a:endParaRPr kumimoji="0" lang="en-US" sz="4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ت"/>
                        <a:cs typeface="Majidi" pitchFamily="2" charset="-78"/>
                      </a:endParaRPr>
                    </a:p>
                  </a:txBody>
                  <a:tcPr marL="0" marR="182880" marT="91440" marB="0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2895600" y="2568575"/>
            <a:ext cx="3792538" cy="1555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>
                <a:cs typeface="Tahoma" pitchFamily="34" charset="0"/>
              </a:rPr>
              <a:t>Today’s Class</a:t>
            </a:r>
          </a:p>
          <a:p>
            <a:pPr eaLnBrk="0" hangingPunct="0">
              <a:spcBef>
                <a:spcPct val="0"/>
              </a:spcBef>
            </a:pPr>
            <a:endParaRPr lang="en-US"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TPI instructions …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>
              <a:buFont typeface="Wingdings" pitchFamily="2" charset="2"/>
              <a:buNone/>
            </a:pPr>
            <a:r>
              <a:rPr lang="en-US" sz="2400" smtClean="0"/>
              <a:t>There was a time when Muslims used to give knowledge, art, technology, to the world.  Now it is the opposite, because we left the Qur’an.  Remember “to give.”</a:t>
            </a:r>
          </a:p>
          <a:p>
            <a:pPr algn="l" rtl="0"/>
            <a:r>
              <a:rPr lang="en-US" sz="2400" smtClean="0"/>
              <a:t>When you say </a:t>
            </a:r>
            <a:r>
              <a:rPr lang="ar-SA" sz="2400" b="1" smtClean="0"/>
              <a:t>فَاعِل</a:t>
            </a:r>
            <a:r>
              <a:rPr lang="ar-SA" sz="2400" smtClean="0"/>
              <a:t> </a:t>
            </a:r>
            <a:r>
              <a:rPr lang="en-US" sz="2400" smtClean="0"/>
              <a:t> (doer), show it with your right hand as if you are giving, i.e., doing somthing.  </a:t>
            </a:r>
          </a:p>
          <a:p>
            <a:pPr algn="l" rtl="0"/>
            <a:r>
              <a:rPr lang="en-US" sz="2400" smtClean="0"/>
              <a:t>When you say  </a:t>
            </a:r>
            <a:r>
              <a:rPr lang="ar-SA" sz="2400" b="1" smtClean="0"/>
              <a:t>مَفْعُول</a:t>
            </a:r>
            <a:r>
              <a:rPr lang="ar-SA" sz="2400" smtClean="0"/>
              <a:t> </a:t>
            </a:r>
            <a:r>
              <a:rPr lang="en-US" sz="2400" smtClean="0"/>
              <a:t> (the one who is affected), show it with your right hand as if you are receiving something, i.e., affected by the help.  </a:t>
            </a:r>
          </a:p>
          <a:p>
            <a:pPr algn="l" rtl="0"/>
            <a:r>
              <a:rPr lang="en-US" sz="2400" smtClean="0"/>
              <a:t>While saying </a:t>
            </a:r>
            <a:r>
              <a:rPr lang="ar-SA" sz="2400" b="1" smtClean="0"/>
              <a:t>فعل</a:t>
            </a:r>
            <a:r>
              <a:rPr lang="ar-SA" sz="2400" smtClean="0"/>
              <a:t> </a:t>
            </a:r>
            <a:r>
              <a:rPr lang="en-US" sz="2400" smtClean="0"/>
              <a:t> (to do), show it with your right hand by making a fist raised high as if you are showing the power of action. </a:t>
            </a:r>
          </a:p>
        </p:txBody>
      </p:sp>
      <p:sp>
        <p:nvSpPr>
          <p:cNvPr id="93189" name="Line 4"/>
          <p:cNvSpPr>
            <a:spLocks noChangeShapeType="1"/>
          </p:cNvSpPr>
          <p:nvPr/>
        </p:nvSpPr>
        <p:spPr bwMode="auto">
          <a:xfrm>
            <a:off x="0" y="1295400"/>
            <a:ext cx="91440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rtl="0"/>
            <a:r>
              <a:rPr lang="en-US" b="1" smtClean="0"/>
              <a:t>Do it with TPI 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763000" cy="4800600"/>
          </a:xfrm>
        </p:spPr>
        <p:txBody>
          <a:bodyPr/>
          <a:lstStyle/>
          <a:p>
            <a:pPr algn="l" rtl="0">
              <a:buFont typeface="Wingdings" pitchFamily="2" charset="2"/>
              <a:buNone/>
            </a:pPr>
            <a:r>
              <a:rPr lang="ar-SA" sz="7200" smtClean="0"/>
              <a:t>فَاعِل    </a:t>
            </a:r>
            <a:r>
              <a:rPr lang="en-US" sz="7200" smtClean="0"/>
              <a:t> </a:t>
            </a:r>
            <a:r>
              <a:rPr lang="en-US" sz="3600" b="1" smtClean="0"/>
              <a:t>the one who does</a:t>
            </a:r>
            <a:endParaRPr lang="ar-SA" sz="3600" b="1" smtClean="0"/>
          </a:p>
          <a:p>
            <a:pPr algn="l" rtl="0">
              <a:buFont typeface="Wingdings" pitchFamily="2" charset="2"/>
              <a:buNone/>
            </a:pPr>
            <a:r>
              <a:rPr lang="ar-SA" sz="7200" smtClean="0"/>
              <a:t>مَفْعُول  </a:t>
            </a:r>
            <a:r>
              <a:rPr lang="en-US" sz="7200" smtClean="0"/>
              <a:t> </a:t>
            </a:r>
            <a:r>
              <a:rPr lang="en-US" sz="3600" b="1" smtClean="0"/>
              <a:t>the one who is affected</a:t>
            </a:r>
          </a:p>
          <a:p>
            <a:pPr algn="l" rtl="0">
              <a:buFont typeface="Wingdings" pitchFamily="2" charset="2"/>
              <a:buNone/>
            </a:pPr>
            <a:r>
              <a:rPr lang="ar-SA" sz="7200" smtClean="0"/>
              <a:t>فِعْل     </a:t>
            </a:r>
            <a:r>
              <a:rPr lang="en-US" sz="7200" smtClean="0"/>
              <a:t> </a:t>
            </a:r>
            <a:r>
              <a:rPr lang="en-US" sz="3600" b="1" smtClean="0"/>
              <a:t>to do, act of doing</a:t>
            </a:r>
            <a:endParaRPr lang="ar-SA" sz="3600" b="1" smtClean="0"/>
          </a:p>
          <a:p>
            <a:pPr algn="l" rtl="0">
              <a:buFont typeface="Wingdings" pitchFamily="2" charset="2"/>
              <a:buNone/>
            </a:pPr>
            <a:endParaRPr lang="en-IN" sz="3600" b="1" smtClean="0"/>
          </a:p>
        </p:txBody>
      </p:sp>
      <p:sp>
        <p:nvSpPr>
          <p:cNvPr id="94213" name="Line 4"/>
          <p:cNvSpPr>
            <a:spLocks noChangeShapeType="1"/>
          </p:cNvSpPr>
          <p:nvPr/>
        </p:nvSpPr>
        <p:spPr bwMode="auto">
          <a:xfrm>
            <a:off x="0" y="1447800"/>
            <a:ext cx="91440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oup 38"/>
          <p:cNvGraphicFramePr>
            <a:graphicFrameLocks noGrp="1"/>
          </p:cNvGraphicFramePr>
          <p:nvPr/>
        </p:nvGraphicFramePr>
        <p:xfrm>
          <a:off x="228600" y="2667000"/>
          <a:ext cx="8686800" cy="2286000"/>
        </p:xfrm>
        <a:graphic>
          <a:graphicData uri="http://schemas.openxmlformats.org/drawingml/2006/table">
            <a:tbl>
              <a:tblPr/>
              <a:tblGrid>
                <a:gridCol w="5846884"/>
                <a:gridCol w="334108"/>
                <a:gridCol w="2505808"/>
              </a:tblGrid>
              <a:tr h="22860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ajweed" pitchFamily="2" charset="-7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ur-PK" sz="8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Tajweed" pitchFamily="2" charset="-78"/>
                        </a:rPr>
                        <a:t>مُسْلِم</a:t>
                      </a:r>
                      <a:endParaRPr kumimoji="0" lang="en-US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Tajweed" pitchFamily="2" charset="-7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</a:tr>
            </a:tbl>
          </a:graphicData>
        </a:graphic>
      </p:graphicFrame>
      <p:sp>
        <p:nvSpPr>
          <p:cNvPr id="95246" name="Oval 39"/>
          <p:cNvSpPr>
            <a:spLocks noChangeArrowheads="1"/>
          </p:cNvSpPr>
          <p:nvPr/>
        </p:nvSpPr>
        <p:spPr bwMode="auto">
          <a:xfrm>
            <a:off x="2590800" y="2463800"/>
            <a:ext cx="914400" cy="406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anchor="ctr"/>
          <a:lstStyle/>
          <a:p>
            <a:pPr algn="ctr"/>
            <a:r>
              <a:rPr lang="en-US" sz="5400">
                <a:solidFill>
                  <a:srgbClr val="800000"/>
                </a:solidFill>
                <a:latin typeface="Arial" pitchFamily="34" charset="0"/>
              </a:rPr>
              <a:t>+</a:t>
            </a: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57238" y="3124200"/>
            <a:ext cx="5033962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ur-PK" sz="7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jweed" pitchFamily="2" charset="-78"/>
              </a:rPr>
              <a:t>مُسْلِمُون، مُسْلِمِين</a:t>
            </a:r>
            <a:endParaRPr lang="en-US" sz="7200" dirty="0"/>
          </a:p>
        </p:txBody>
      </p:sp>
      <p:sp>
        <p:nvSpPr>
          <p:cNvPr id="95248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991600" cy="1143000"/>
          </a:xfrm>
        </p:spPr>
        <p:txBody>
          <a:bodyPr/>
          <a:lstStyle/>
          <a:p>
            <a:pPr eaLnBrk="1" hangingPunct="1"/>
            <a:r>
              <a:rPr lang="en-US" sz="6000" smtClean="0">
                <a:solidFill>
                  <a:srgbClr val="FFFF00"/>
                </a:solidFill>
                <a:latin typeface="Alvi Nastaleeq" pitchFamily="2" charset="-78"/>
                <a:cs typeface="Alvi Nastaleeq" pitchFamily="2" charset="-78"/>
              </a:rPr>
              <a:t>To make plurals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15000" y="11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oup 38"/>
          <p:cNvGraphicFramePr>
            <a:graphicFrameLocks noGrp="1"/>
          </p:cNvGraphicFramePr>
          <p:nvPr/>
        </p:nvGraphicFramePr>
        <p:xfrm>
          <a:off x="228600" y="1600200"/>
          <a:ext cx="8686800" cy="2286000"/>
        </p:xfrm>
        <a:graphic>
          <a:graphicData uri="http://schemas.openxmlformats.org/drawingml/2006/table">
            <a:tbl>
              <a:tblPr/>
              <a:tblGrid>
                <a:gridCol w="5846884"/>
                <a:gridCol w="334108"/>
                <a:gridCol w="2505808"/>
              </a:tblGrid>
              <a:tr h="22860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ajweed" pitchFamily="2" charset="-7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ur-PK" sz="8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Tajweed" pitchFamily="2" charset="-78"/>
                        </a:rPr>
                        <a:t>فَاعِل</a:t>
                      </a:r>
                      <a:endParaRPr kumimoji="0" lang="en-US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Tajweed" pitchFamily="2" charset="-7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</a:tr>
            </a:tbl>
          </a:graphicData>
        </a:graphic>
      </p:graphicFrame>
      <p:sp>
        <p:nvSpPr>
          <p:cNvPr id="96270" name="Oval 39"/>
          <p:cNvSpPr>
            <a:spLocks noChangeArrowheads="1"/>
          </p:cNvSpPr>
          <p:nvPr/>
        </p:nvSpPr>
        <p:spPr bwMode="auto">
          <a:xfrm>
            <a:off x="2590800" y="1397000"/>
            <a:ext cx="914400" cy="406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anchor="ctr"/>
          <a:lstStyle/>
          <a:p>
            <a:pPr algn="ctr"/>
            <a:r>
              <a:rPr lang="en-US" sz="5400">
                <a:solidFill>
                  <a:srgbClr val="800000"/>
                </a:solidFill>
                <a:latin typeface="Arial" pitchFamily="34" charset="0"/>
              </a:rPr>
              <a:t>+</a:t>
            </a: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85800" y="2057400"/>
            <a:ext cx="5033963" cy="14462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ur-PK" sz="8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jweed" pitchFamily="2" charset="-78"/>
              </a:rPr>
              <a:t>فَاعِلُون، فَاعِلِين</a:t>
            </a:r>
            <a:endParaRPr lang="en-US" sz="8800" dirty="0"/>
          </a:p>
        </p:txBody>
      </p:sp>
      <p:sp>
        <p:nvSpPr>
          <p:cNvPr id="96272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" y="-76200"/>
            <a:ext cx="8991600" cy="1143000"/>
          </a:xfrm>
        </p:spPr>
        <p:txBody>
          <a:bodyPr/>
          <a:lstStyle/>
          <a:p>
            <a:pPr eaLnBrk="1" hangingPunct="1"/>
            <a:r>
              <a:rPr lang="en-US" sz="6000" smtClean="0">
                <a:solidFill>
                  <a:srgbClr val="FFFF00"/>
                </a:solidFill>
                <a:latin typeface="Alvi Nastaleeq" pitchFamily="2" charset="-78"/>
                <a:cs typeface="Alvi Nastaleeq" pitchFamily="2" charset="-78"/>
              </a:rPr>
              <a:t>To make plurals</a:t>
            </a:r>
          </a:p>
        </p:txBody>
      </p:sp>
      <p:graphicFrame>
        <p:nvGraphicFramePr>
          <p:cNvPr id="19" name="Group 38"/>
          <p:cNvGraphicFramePr>
            <a:graphicFrameLocks noGrp="1"/>
          </p:cNvGraphicFramePr>
          <p:nvPr/>
        </p:nvGraphicFramePr>
        <p:xfrm>
          <a:off x="228600" y="4343400"/>
          <a:ext cx="8686800" cy="2286000"/>
        </p:xfrm>
        <a:graphic>
          <a:graphicData uri="http://schemas.openxmlformats.org/drawingml/2006/table">
            <a:tbl>
              <a:tblPr/>
              <a:tblGrid>
                <a:gridCol w="5846884"/>
                <a:gridCol w="334108"/>
                <a:gridCol w="2505808"/>
              </a:tblGrid>
              <a:tr h="22860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ajweed" pitchFamily="2" charset="-7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ur-PK" sz="8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Tajweed" pitchFamily="2" charset="-78"/>
                        </a:rPr>
                        <a:t>مَفْعُول</a:t>
                      </a:r>
                      <a:endParaRPr kumimoji="0" lang="en-US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Tajweed" pitchFamily="2" charset="-7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</a:tr>
            </a:tbl>
          </a:graphicData>
        </a:graphic>
      </p:graphicFrame>
      <p:sp>
        <p:nvSpPr>
          <p:cNvPr id="20" name="Rectangle 19"/>
          <p:cNvSpPr/>
          <p:nvPr/>
        </p:nvSpPr>
        <p:spPr>
          <a:xfrm>
            <a:off x="461963" y="4800600"/>
            <a:ext cx="5481637" cy="13239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ur-PK" sz="8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jweed" pitchFamily="2" charset="-78"/>
              </a:rPr>
              <a:t>مَفْعُولُون، مَفْعُولِين</a:t>
            </a:r>
            <a:endParaRPr lang="en-US" sz="8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15000" y="11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15000" y="11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20" grpId="0"/>
      <p:bldP spid="20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b="1" smtClean="0"/>
              <a:t>Feminine Gender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229600" cy="4530725"/>
          </a:xfrm>
          <a:solidFill>
            <a:schemeClr val="tx1"/>
          </a:solidFill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ar-SA" sz="8000" smtClean="0">
                <a:solidFill>
                  <a:srgbClr val="FF0000"/>
                </a:solidFill>
              </a:rPr>
              <a:t>هُوَ فَعَلَ 		هِيَ فَعَلَتْ</a:t>
            </a:r>
          </a:p>
          <a:p>
            <a:pPr>
              <a:buFont typeface="Wingdings" pitchFamily="2" charset="2"/>
              <a:buNone/>
            </a:pPr>
            <a:r>
              <a:rPr lang="ar-SA" sz="8000" smtClean="0">
                <a:solidFill>
                  <a:srgbClr val="FF0000"/>
                </a:solidFill>
              </a:rPr>
              <a:t>هُوَ يَفْعَلُ		هِيَ تَفْعَلُ  </a:t>
            </a:r>
          </a:p>
          <a:p>
            <a:pPr>
              <a:buFont typeface="Wingdings" pitchFamily="2" charset="2"/>
              <a:buNone/>
            </a:pPr>
            <a:r>
              <a:rPr lang="ar-SA" sz="8000" smtClean="0">
                <a:solidFill>
                  <a:srgbClr val="FF0000"/>
                </a:solidFill>
              </a:rPr>
              <a:t>		</a:t>
            </a:r>
            <a:r>
              <a:rPr lang="ar-SA" sz="6000" smtClean="0">
                <a:solidFill>
                  <a:srgbClr val="FF0000"/>
                </a:solidFill>
              </a:rPr>
              <a:t>(أَنْتَ تَفْعَلُ، هِيَ تَفْعَلُ)</a:t>
            </a:r>
            <a:endParaRPr lang="en-IN" sz="6000" smtClean="0">
              <a:solidFill>
                <a:srgbClr val="FF0000"/>
              </a:solidFill>
            </a:endParaRPr>
          </a:p>
        </p:txBody>
      </p:sp>
      <p:sp>
        <p:nvSpPr>
          <p:cNvPr id="97285" name="Line 4"/>
          <p:cNvSpPr>
            <a:spLocks noChangeShapeType="1"/>
          </p:cNvSpPr>
          <p:nvPr/>
        </p:nvSpPr>
        <p:spPr bwMode="auto">
          <a:xfrm>
            <a:off x="4953000" y="1600200"/>
            <a:ext cx="0" cy="5029200"/>
          </a:xfrm>
          <a:prstGeom prst="line">
            <a:avLst/>
          </a:prstGeom>
          <a:noFill/>
          <a:ln w="1143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22163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391188">
            <a:off x="304800" y="3581400"/>
            <a:ext cx="1198563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5400" dir="5400000" algn="ctr" rotWithShape="0">
              <a:srgbClr val="000000"/>
            </a:outerShdw>
          </a:effectLst>
        </p:spPr>
      </p:pic>
      <p:sp>
        <p:nvSpPr>
          <p:cNvPr id="97287" name="Line 6"/>
          <p:cNvSpPr>
            <a:spLocks noChangeShapeType="1"/>
          </p:cNvSpPr>
          <p:nvPr/>
        </p:nvSpPr>
        <p:spPr bwMode="auto">
          <a:xfrm>
            <a:off x="0" y="1295400"/>
            <a:ext cx="91440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7288" name="Line 7"/>
          <p:cNvSpPr>
            <a:spLocks noChangeShapeType="1"/>
          </p:cNvSpPr>
          <p:nvPr/>
        </p:nvSpPr>
        <p:spPr bwMode="auto">
          <a:xfrm>
            <a:off x="3276600" y="4038600"/>
            <a:ext cx="2362200" cy="990600"/>
          </a:xfrm>
          <a:prstGeom prst="line">
            <a:avLst/>
          </a:prstGeom>
          <a:noFill/>
          <a:ln w="57150">
            <a:solidFill>
              <a:srgbClr val="99FF66"/>
            </a:solidFill>
            <a:round/>
            <a:headEnd type="stealth" w="lg" len="lg"/>
            <a:tailEnd type="stealth" w="lg" len="lg"/>
          </a:ln>
        </p:spPr>
        <p:txBody>
          <a:bodyPr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3767" name="Group 87"/>
          <p:cNvGraphicFramePr>
            <a:graphicFrameLocks noGrp="1"/>
          </p:cNvGraphicFramePr>
          <p:nvPr/>
        </p:nvGraphicFramePr>
        <p:xfrm>
          <a:off x="-76200" y="0"/>
          <a:ext cx="9220200" cy="6871655"/>
        </p:xfrm>
        <a:graphic>
          <a:graphicData uri="http://schemas.openxmlformats.org/drawingml/2006/table">
            <a:tbl>
              <a:tblPr/>
              <a:tblGrid>
                <a:gridCol w="838200"/>
                <a:gridCol w="1752600"/>
                <a:gridCol w="609600"/>
                <a:gridCol w="1384300"/>
                <a:gridCol w="673100"/>
                <a:gridCol w="1687513"/>
                <a:gridCol w="827087"/>
                <a:gridCol w="1447800"/>
              </a:tblGrid>
              <a:tr h="979488">
                <a:tc rowSpan="2" gridSpan="4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ت"/>
                        <a:cs typeface="Majidi" pitchFamily="2" charset="-78"/>
                      </a:endParaRPr>
                    </a:p>
                  </a:txBody>
                  <a:tcPr marL="0" marR="182880" marT="91440" marB="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He will do</a:t>
                      </a:r>
                    </a:p>
                  </a:txBody>
                  <a:tcPr marL="0" marR="0" marT="91440" marB="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ت"/>
                          <a:cs typeface="Majidi" pitchFamily="2" charset="-78"/>
                        </a:rPr>
                        <a:t>يَفْعَلُ</a:t>
                      </a:r>
                      <a:endParaRPr kumimoji="0" lang="en-US" sz="4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ت"/>
                        <a:cs typeface="Majidi" pitchFamily="2" charset="-78"/>
                      </a:endParaRPr>
                    </a:p>
                  </a:txBody>
                  <a:tcPr marL="0" marR="182880" marT="91440" marB="0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He did</a:t>
                      </a:r>
                    </a:p>
                  </a:txBody>
                  <a:tcPr marL="0" marR="0" marT="91440" marB="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4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ت"/>
                          <a:cs typeface="Majidi" pitchFamily="2" charset="-78"/>
                        </a:rPr>
                        <a:t>فَعَلَ</a:t>
                      </a:r>
                      <a:endParaRPr kumimoji="0" lang="en-US" sz="4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ت"/>
                        <a:cs typeface="Majidi" pitchFamily="2" charset="-78"/>
                      </a:endParaRPr>
                    </a:p>
                  </a:txBody>
                  <a:tcPr marL="0" marR="182880" marT="91440" marB="0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979488">
                <a:tc gridSpan="4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They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will do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0" marR="0" marT="91440" marB="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ت"/>
                          <a:cs typeface="Majidi" pitchFamily="2" charset="-78"/>
                        </a:rPr>
                        <a:t>يَفْعَلُونَ</a:t>
                      </a:r>
                      <a:endParaRPr kumimoji="0" lang="en-US" sz="4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ت"/>
                        <a:cs typeface="Majidi" pitchFamily="2" charset="-78"/>
                      </a:endParaRPr>
                    </a:p>
                  </a:txBody>
                  <a:tcPr marL="0" marR="182880" marT="91440" marB="0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They did</a:t>
                      </a:r>
                    </a:p>
                  </a:txBody>
                  <a:tcPr marL="0" marR="0" marT="91440" marB="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4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ت"/>
                          <a:cs typeface="Majidi" pitchFamily="2" charset="-78"/>
                        </a:rPr>
                        <a:t>فَعَلُوا</a:t>
                      </a:r>
                      <a:endParaRPr kumimoji="0" lang="ar-SA" sz="4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ت"/>
                        <a:cs typeface="Majidi" pitchFamily="2" charset="-78"/>
                      </a:endParaRPr>
                    </a:p>
                  </a:txBody>
                  <a:tcPr marL="0" marR="182880" marT="91440" marB="0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979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  <a:ea typeface="+mn-ea"/>
                          <a:cs typeface="Narkisim" pitchFamily="2" charset="-79"/>
                        </a:rPr>
                        <a:t>Don’t Do!</a:t>
                      </a:r>
                    </a:p>
                  </a:txBody>
                  <a:tcPr marL="0" marR="0" marT="91440" marB="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ت"/>
                          <a:cs typeface="Majidi" pitchFamily="2" charset="-78"/>
                        </a:rPr>
                        <a:t>لاَ </a:t>
                      </a:r>
                      <a:r>
                        <a:rPr kumimoji="0" lang="ar-SA" sz="4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ت"/>
                          <a:cs typeface="Majidi" pitchFamily="2" charset="-78"/>
                        </a:rPr>
                        <a:t>تَفْعَلْ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ت"/>
                        <a:cs typeface="Majidi" pitchFamily="2" charset="-78"/>
                      </a:endParaRPr>
                    </a:p>
                  </a:txBody>
                  <a:tcPr marL="0" marR="182880" marT="91440" marB="0" horzOverflow="overflow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  <a:ea typeface="+mn-ea"/>
                          <a:cs typeface="Narkisim" pitchFamily="2" charset="-79"/>
                        </a:rPr>
                        <a:t>Do!</a:t>
                      </a:r>
                    </a:p>
                  </a:txBody>
                  <a:tcPr marL="0" marR="0" marT="91440" marB="0"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ت"/>
                          <a:cs typeface="Majidi" pitchFamily="2" charset="-78"/>
                        </a:rPr>
                        <a:t>اِفْعَلْ</a:t>
                      </a:r>
                      <a:endParaRPr kumimoji="0" lang="en-US" sz="4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ت"/>
                        <a:cs typeface="Majidi" pitchFamily="2" charset="-78"/>
                      </a:endParaRPr>
                    </a:p>
                  </a:txBody>
                  <a:tcPr marL="0" marR="182880" marT="91440" marB="0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You will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do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0" marR="0" marT="91440" marB="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ت"/>
                          <a:cs typeface="Majidi" pitchFamily="2" charset="-78"/>
                        </a:rPr>
                        <a:t>تَفْعَلُ</a:t>
                      </a:r>
                      <a:endParaRPr kumimoji="0" lang="en-US" sz="4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ت"/>
                        <a:cs typeface="Majidi" pitchFamily="2" charset="-78"/>
                      </a:endParaRPr>
                    </a:p>
                  </a:txBody>
                  <a:tcPr marL="0" marR="182880" marT="91440" marB="0" horzOverflow="overflow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You did</a:t>
                      </a:r>
                    </a:p>
                  </a:txBody>
                  <a:tcPr marL="0" marR="0" marT="91440" marB="0"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4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ت"/>
                          <a:cs typeface="Majidi" pitchFamily="2" charset="-78"/>
                        </a:rPr>
                        <a:t>فَعَلْتَ</a:t>
                      </a:r>
                    </a:p>
                  </a:txBody>
                  <a:tcPr marL="0" marR="182880" marT="91440" marB="0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981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  <a:ea typeface="+mn-ea"/>
                          <a:cs typeface="Narkisim" pitchFamily="2" charset="-79"/>
                        </a:rPr>
                        <a:t>Don’t Do you all!</a:t>
                      </a:r>
                    </a:p>
                  </a:txBody>
                  <a:tcPr marL="0" marR="0" marT="91440" marB="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4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ت"/>
                          <a:cs typeface="Majidi" pitchFamily="2" charset="-78"/>
                        </a:rPr>
                        <a:t>لاَ تَفْعَلُوا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ت"/>
                        <a:cs typeface="Majidi" pitchFamily="2" charset="-78"/>
                      </a:endParaRPr>
                    </a:p>
                  </a:txBody>
                  <a:tcPr marL="0" marR="182880" marT="91440" marB="0" horzOverflow="overflow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  <a:ea typeface="+mn-ea"/>
                          <a:cs typeface="Narkisim" pitchFamily="2" charset="-79"/>
                        </a:rPr>
                        <a:t>Do you all!</a:t>
                      </a:r>
                    </a:p>
                  </a:txBody>
                  <a:tcPr marL="0" marR="0" marT="91440" marB="0"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ت"/>
                          <a:cs typeface="Majidi" pitchFamily="2" charset="-78"/>
                        </a:rPr>
                        <a:t>اِفْعَلُوا</a:t>
                      </a:r>
                      <a:endParaRPr kumimoji="0" lang="en-US" sz="4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ت"/>
                        <a:cs typeface="Majidi" pitchFamily="2" charset="-78"/>
                      </a:endParaRPr>
                    </a:p>
                  </a:txBody>
                  <a:tcPr marL="0" marR="182880" marT="91440" marB="0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You all will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do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0" marR="0" marT="91440" marB="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ت"/>
                          <a:cs typeface="Majidi" pitchFamily="2" charset="-78"/>
                        </a:rPr>
                        <a:t>تَفْعَلُونَ</a:t>
                      </a:r>
                      <a:endParaRPr kumimoji="0" lang="en-US" sz="4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ت"/>
                        <a:cs typeface="Majidi" pitchFamily="2" charset="-78"/>
                      </a:endParaRPr>
                    </a:p>
                  </a:txBody>
                  <a:tcPr marL="0" marR="182880" marT="91440" marB="0" horzOverflow="overflow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You all did</a:t>
                      </a:r>
                    </a:p>
                  </a:txBody>
                  <a:tcPr marL="0" marR="0" marT="91440" marB="0"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4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ت"/>
                          <a:cs typeface="Majidi" pitchFamily="2" charset="-78"/>
                        </a:rPr>
                        <a:t>ف</a:t>
                      </a:r>
                      <a:r>
                        <a:rPr kumimoji="0" lang="ar-SA" sz="4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ت"/>
                          <a:cs typeface="Majidi" pitchFamily="2" charset="-78"/>
                        </a:rPr>
                        <a:t>َعَلْتُمْ</a:t>
                      </a:r>
                      <a:endParaRPr kumimoji="0" lang="en-US" sz="4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ت"/>
                        <a:cs typeface="Majidi" pitchFamily="2" charset="-78"/>
                      </a:endParaRPr>
                    </a:p>
                  </a:txBody>
                  <a:tcPr marL="0" marR="182880" marT="91440" marB="0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979488">
                <a:tc rowSpan="2" gridSpan="4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4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ت"/>
                        <a:cs typeface="Majidi" pitchFamily="2" charset="-78"/>
                      </a:endParaRPr>
                    </a:p>
                  </a:txBody>
                  <a:tcPr marL="0" marR="182880" marT="91440" marB="0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I will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do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0" marR="0" marT="91440" marB="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ت"/>
                          <a:cs typeface="Majidi" pitchFamily="2" charset="-78"/>
                        </a:rPr>
                        <a:t>أَفْعَلُ</a:t>
                      </a:r>
                      <a:endParaRPr kumimoji="0" lang="en-US" sz="4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ت"/>
                        <a:cs typeface="Majidi" pitchFamily="2" charset="-78"/>
                      </a:endParaRPr>
                    </a:p>
                  </a:txBody>
                  <a:tcPr marL="0" marR="182880" marT="91440" marB="0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I did</a:t>
                      </a:r>
                    </a:p>
                  </a:txBody>
                  <a:tcPr marL="0" marR="0" marT="91440" marB="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4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ت"/>
                          <a:cs typeface="Majidi" pitchFamily="2" charset="-78"/>
                        </a:rPr>
                        <a:t>فَعَلْتُ</a:t>
                      </a:r>
                      <a:endParaRPr kumimoji="0" lang="en-US" sz="4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ت"/>
                        <a:cs typeface="Majidi" pitchFamily="2" charset="-78"/>
                      </a:endParaRPr>
                    </a:p>
                  </a:txBody>
                  <a:tcPr marL="0" marR="182880" marT="91440" marB="0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968375">
                <a:tc gridSpan="4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We will do</a:t>
                      </a:r>
                    </a:p>
                  </a:txBody>
                  <a:tcPr marL="0" marR="0" marT="91440" marB="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r-PK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ت"/>
                          <a:cs typeface="Majidi" pitchFamily="2" charset="-78"/>
                        </a:rPr>
                        <a:t>ن</a:t>
                      </a:r>
                      <a:r>
                        <a:rPr kumimoji="0" lang="ar-SA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ت"/>
                          <a:cs typeface="Majidi" pitchFamily="2" charset="-78"/>
                        </a:rPr>
                        <a:t>َفْعَلُ</a:t>
                      </a:r>
                      <a:endParaRPr kumimoji="0" lang="en-US" sz="4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ت"/>
                        <a:cs typeface="Majidi" pitchFamily="2" charset="-78"/>
                      </a:endParaRPr>
                    </a:p>
                  </a:txBody>
                  <a:tcPr marL="0" marR="182880" marT="91440" marB="0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We did</a:t>
                      </a:r>
                    </a:p>
                  </a:txBody>
                  <a:tcPr marL="0" marR="0" marT="91440" marB="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4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ت"/>
                          <a:cs typeface="Majidi" pitchFamily="2" charset="-78"/>
                        </a:rPr>
                        <a:t>فَعَلْنَا</a:t>
                      </a:r>
                      <a:endParaRPr kumimoji="0" lang="en-US" sz="4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ت"/>
                        <a:cs typeface="Majidi" pitchFamily="2" charset="-78"/>
                      </a:endParaRPr>
                    </a:p>
                  </a:txBody>
                  <a:tcPr marL="0" marR="182880" marT="91440" marB="0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979488">
                <a:tc gridSpan="4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4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ت"/>
                        <a:cs typeface="Majidi" pitchFamily="2" charset="-78"/>
                      </a:endParaRPr>
                    </a:p>
                  </a:txBody>
                  <a:tcPr marL="0" marR="182880" marT="91440" marB="0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She will do</a:t>
                      </a:r>
                    </a:p>
                  </a:txBody>
                  <a:tcPr marL="0" marR="0" marT="91440" marB="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r-PK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ت"/>
                          <a:cs typeface="Majidi" pitchFamily="2" charset="-78"/>
                        </a:rPr>
                        <a:t>ت</a:t>
                      </a:r>
                      <a:r>
                        <a:rPr kumimoji="0" lang="ar-SA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ت"/>
                          <a:cs typeface="Majidi" pitchFamily="2" charset="-78"/>
                        </a:rPr>
                        <a:t>َفْعَلُ</a:t>
                      </a:r>
                      <a:endParaRPr kumimoji="0" lang="en-US" sz="4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ت"/>
                        <a:cs typeface="Majidi" pitchFamily="2" charset="-78"/>
                      </a:endParaRPr>
                    </a:p>
                  </a:txBody>
                  <a:tcPr marL="0" marR="182880" marT="91440" marB="0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She did</a:t>
                      </a:r>
                    </a:p>
                  </a:txBody>
                  <a:tcPr marL="0" marR="0" marT="91440" marB="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4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ت"/>
                          <a:cs typeface="Majidi" pitchFamily="2" charset="-78"/>
                        </a:rPr>
                        <a:t>فَعَلَ</a:t>
                      </a:r>
                      <a:r>
                        <a:rPr kumimoji="0" lang="ur-PK" sz="4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ت"/>
                          <a:cs typeface="Majidi" pitchFamily="2" charset="-78"/>
                        </a:rPr>
                        <a:t>تْ</a:t>
                      </a:r>
                      <a:endParaRPr kumimoji="0" lang="en-US" sz="4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ت"/>
                        <a:cs typeface="Majidi" pitchFamily="2" charset="-78"/>
                      </a:endParaRPr>
                    </a:p>
                  </a:txBody>
                  <a:tcPr marL="0" marR="182880" marT="91440" marB="0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98361" name="Line 50"/>
          <p:cNvSpPr>
            <a:spLocks noChangeShapeType="1"/>
          </p:cNvSpPr>
          <p:nvPr/>
        </p:nvSpPr>
        <p:spPr bwMode="auto">
          <a:xfrm flipH="1" flipV="1">
            <a:off x="4495800" y="5867400"/>
            <a:ext cx="4572000" cy="0"/>
          </a:xfrm>
          <a:prstGeom prst="line">
            <a:avLst/>
          </a:prstGeom>
          <a:noFill/>
          <a:ln w="114300">
            <a:solidFill>
              <a:srgbClr val="FF995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362" name="Text Box 132"/>
          <p:cNvSpPr txBox="1">
            <a:spLocks noChangeArrowheads="1"/>
          </p:cNvSpPr>
          <p:nvPr/>
        </p:nvSpPr>
        <p:spPr bwMode="auto">
          <a:xfrm>
            <a:off x="-76200" y="1630363"/>
            <a:ext cx="35052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 sz="1400">
                <a:solidFill>
                  <a:srgbClr val="FFFF66"/>
                </a:solidFill>
                <a:latin typeface="Alvi Nastaleeq" pitchFamily="2" charset="-78"/>
              </a:rPr>
              <a:t>*</a:t>
            </a:r>
            <a:r>
              <a:rPr lang="en-US" sz="1400">
                <a:solidFill>
                  <a:srgbClr val="FFFF66"/>
                </a:solidFill>
                <a:latin typeface="Alvi Nastaleeq" pitchFamily="2" charset="-78"/>
              </a:rPr>
              <a:t>90% of the words of quran of above figure is in this table</a:t>
            </a:r>
          </a:p>
        </p:txBody>
      </p:sp>
      <p:sp>
        <p:nvSpPr>
          <p:cNvPr id="98363" name="Rectangle 77"/>
          <p:cNvSpPr>
            <a:spLocks noChangeArrowheads="1"/>
          </p:cNvSpPr>
          <p:nvPr/>
        </p:nvSpPr>
        <p:spPr bwMode="auto">
          <a:xfrm>
            <a:off x="533400" y="4114800"/>
            <a:ext cx="3414713" cy="914400"/>
          </a:xfrm>
          <a:prstGeom prst="rect">
            <a:avLst/>
          </a:prstGeom>
          <a:solidFill>
            <a:srgbClr val="0000FF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rtl="1"/>
            <a:r>
              <a:rPr lang="ar-SA" sz="5400" b="1">
                <a:cs typeface="Majidi" pitchFamily="2" charset="-78"/>
              </a:rPr>
              <a:t>فَاعِل</a:t>
            </a:r>
            <a:r>
              <a:rPr lang="en-US" sz="4000" b="1">
                <a:cs typeface="Majidi" pitchFamily="2" charset="-78"/>
              </a:rPr>
              <a:t>Doer</a:t>
            </a:r>
            <a:r>
              <a:rPr lang="en-US" b="1">
                <a:cs typeface="Majidi" pitchFamily="2" charset="-78"/>
              </a:rPr>
              <a:t> : </a:t>
            </a:r>
          </a:p>
        </p:txBody>
      </p:sp>
      <p:sp>
        <p:nvSpPr>
          <p:cNvPr id="98364" name="Rectangle 89"/>
          <p:cNvSpPr>
            <a:spLocks noChangeArrowheads="1"/>
          </p:cNvSpPr>
          <p:nvPr/>
        </p:nvSpPr>
        <p:spPr bwMode="auto">
          <a:xfrm>
            <a:off x="533400" y="4997450"/>
            <a:ext cx="3413125" cy="9144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 sz="5400" b="1">
                <a:cs typeface="Majidi" pitchFamily="2" charset="-78"/>
              </a:rPr>
              <a:t>مَفْعُول</a:t>
            </a:r>
            <a:r>
              <a:rPr lang="en-US" sz="4000" b="1">
                <a:cs typeface="Majidi" pitchFamily="2" charset="-78"/>
              </a:rPr>
              <a:t>Object : </a:t>
            </a:r>
          </a:p>
        </p:txBody>
      </p:sp>
      <p:sp>
        <p:nvSpPr>
          <p:cNvPr id="98365" name="Rectangle 90"/>
          <p:cNvSpPr>
            <a:spLocks noChangeArrowheads="1"/>
          </p:cNvSpPr>
          <p:nvPr/>
        </p:nvSpPr>
        <p:spPr bwMode="auto">
          <a:xfrm>
            <a:off x="533400" y="5911850"/>
            <a:ext cx="3413125" cy="914400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 sz="5400" b="1">
                <a:cs typeface="Majidi" pitchFamily="2" charset="-78"/>
              </a:rPr>
              <a:t>فِعْل</a:t>
            </a:r>
            <a:r>
              <a:rPr lang="en-US" sz="4000" b="1">
                <a:cs typeface="Majidi" pitchFamily="2" charset="-78"/>
              </a:rPr>
              <a:t>To do : </a:t>
            </a:r>
          </a:p>
        </p:txBody>
      </p:sp>
      <p:sp>
        <p:nvSpPr>
          <p:cNvPr id="98366" name="Oval 10"/>
          <p:cNvSpPr>
            <a:spLocks noChangeArrowheads="1"/>
          </p:cNvSpPr>
          <p:nvPr/>
        </p:nvSpPr>
        <p:spPr bwMode="auto">
          <a:xfrm rot="-1965600">
            <a:off x="88900" y="307975"/>
            <a:ext cx="2043113" cy="1168400"/>
          </a:xfrm>
          <a:prstGeom prst="ellipse">
            <a:avLst/>
          </a:prstGeom>
          <a:solidFill>
            <a:srgbClr val="FF3300"/>
          </a:solidFill>
          <a:ln w="9525" algn="ctr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ar-SA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105</a:t>
            </a:r>
            <a:r>
              <a:rPr lang="en-US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*</a:t>
            </a:r>
          </a:p>
        </p:txBody>
      </p:sp>
      <p:sp>
        <p:nvSpPr>
          <p:cNvPr id="98367" name="Text Box 42"/>
          <p:cNvSpPr txBox="1">
            <a:spLocks noChangeArrowheads="1"/>
          </p:cNvSpPr>
          <p:nvPr/>
        </p:nvSpPr>
        <p:spPr bwMode="auto">
          <a:xfrm>
            <a:off x="2286000" y="388938"/>
            <a:ext cx="2027238" cy="151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algn="ctr" rtl="1">
              <a:spcBef>
                <a:spcPct val="0"/>
              </a:spcBef>
            </a:pPr>
            <a:r>
              <a:rPr lang="ur-PK" sz="4400">
                <a:latin typeface="Arial" pitchFamily="34" charset="0"/>
                <a:cs typeface="Traditional Arabic_bs" pitchFamily="2" charset="-78"/>
              </a:rPr>
              <a:t>ف</a:t>
            </a:r>
            <a:r>
              <a:rPr lang="ar-SA" sz="4400">
                <a:latin typeface="Arial" pitchFamily="34" charset="0"/>
                <a:cs typeface="Traditional Arabic_bs" pitchFamily="2" charset="-78"/>
              </a:rPr>
              <a:t> </a:t>
            </a:r>
            <a:endParaRPr lang="en-US" sz="4400">
              <a:latin typeface="Arial" pitchFamily="34" charset="0"/>
              <a:cs typeface="Traditional Arabic_bs" pitchFamily="2" charset="-78"/>
            </a:endParaRPr>
          </a:p>
          <a:p>
            <a:pPr algn="ctr" rtl="1">
              <a:spcBef>
                <a:spcPct val="0"/>
              </a:spcBef>
            </a:pPr>
            <a:r>
              <a:rPr lang="ur-PK" sz="2400">
                <a:latin typeface="Arial" pitchFamily="34" charset="0"/>
                <a:cs typeface="Majidi" pitchFamily="2" charset="-78"/>
              </a:rPr>
              <a:t>فَتَحَ، يَفْتَحُ</a:t>
            </a:r>
            <a:endParaRPr lang="en-US" sz="2400">
              <a:latin typeface="Arial" pitchFamily="34" charset="0"/>
              <a:cs typeface="Traditional Arabic_bs" pitchFamily="2" charset="-78"/>
            </a:endParaRP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91188">
            <a:off x="4158041" y="5889847"/>
            <a:ext cx="443563" cy="84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5400" dir="5400000" algn="ctr" rotWithShape="0">
              <a:srgbClr val="000000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  <a:noFill/>
        </p:spPr>
        <p:txBody>
          <a:bodyPr/>
          <a:lstStyle/>
          <a:p>
            <a:pPr rtl="0"/>
            <a:r>
              <a:rPr lang="en-US" sz="8000" smtClean="0">
                <a:solidFill>
                  <a:srgbClr val="FFFF00"/>
                </a:solidFill>
              </a:rPr>
              <a:t>Motivational Tip</a:t>
            </a:r>
            <a:endParaRPr lang="ur-PK" sz="8000" dirty="0" smtClean="0">
              <a:solidFill>
                <a:srgbClr val="FFFF00"/>
              </a:solidFill>
            </a:endParaRPr>
          </a:p>
        </p:txBody>
      </p:sp>
      <p:grpSp>
        <p:nvGrpSpPr>
          <p:cNvPr id="99332" name="Group 3"/>
          <p:cNvGrpSpPr>
            <a:grpSpLocks/>
          </p:cNvGrpSpPr>
          <p:nvPr/>
        </p:nvGrpSpPr>
        <p:grpSpPr bwMode="auto">
          <a:xfrm>
            <a:off x="3048000" y="2819400"/>
            <a:ext cx="3124200" cy="2362200"/>
            <a:chOff x="1824" y="1776"/>
            <a:chExt cx="1968" cy="1407"/>
          </a:xfrm>
        </p:grpSpPr>
        <p:sp>
          <p:nvSpPr>
            <p:cNvPr id="99333" name="Litebulb"/>
            <p:cNvSpPr>
              <a:spLocks noEditPoints="1" noChangeArrowheads="1"/>
            </p:cNvSpPr>
            <p:nvPr/>
          </p:nvSpPr>
          <p:spPr bwMode="auto">
            <a:xfrm>
              <a:off x="2496" y="2256"/>
              <a:ext cx="633" cy="92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549 w 21600"/>
                <a:gd name="T13" fmla="*/ 2190 h 21600"/>
                <a:gd name="T14" fmla="*/ 18290 w 21600"/>
                <a:gd name="T15" fmla="*/ 927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825" y="21723"/>
                  </a:moveTo>
                  <a:lnTo>
                    <a:pt x="11215" y="21723"/>
                  </a:lnTo>
                  <a:lnTo>
                    <a:pt x="11552" y="21688"/>
                  </a:lnTo>
                  <a:lnTo>
                    <a:pt x="11916" y="21617"/>
                  </a:lnTo>
                  <a:lnTo>
                    <a:pt x="12253" y="21547"/>
                  </a:lnTo>
                  <a:lnTo>
                    <a:pt x="12617" y="21441"/>
                  </a:lnTo>
                  <a:lnTo>
                    <a:pt x="12902" y="21317"/>
                  </a:lnTo>
                  <a:lnTo>
                    <a:pt x="13162" y="21176"/>
                  </a:lnTo>
                  <a:lnTo>
                    <a:pt x="13396" y="21000"/>
                  </a:lnTo>
                  <a:lnTo>
                    <a:pt x="13655" y="20841"/>
                  </a:lnTo>
                  <a:lnTo>
                    <a:pt x="13863" y="20629"/>
                  </a:lnTo>
                  <a:lnTo>
                    <a:pt x="14045" y="20435"/>
                  </a:lnTo>
                  <a:lnTo>
                    <a:pt x="14200" y="20223"/>
                  </a:lnTo>
                  <a:lnTo>
                    <a:pt x="14356" y="19994"/>
                  </a:lnTo>
                  <a:lnTo>
                    <a:pt x="14460" y="19747"/>
                  </a:lnTo>
                  <a:lnTo>
                    <a:pt x="14512" y="19482"/>
                  </a:lnTo>
                  <a:lnTo>
                    <a:pt x="14512" y="19235"/>
                  </a:lnTo>
                  <a:lnTo>
                    <a:pt x="14512" y="19147"/>
                  </a:lnTo>
                  <a:lnTo>
                    <a:pt x="14512" y="18900"/>
                  </a:lnTo>
                  <a:lnTo>
                    <a:pt x="14512" y="18529"/>
                  </a:lnTo>
                  <a:lnTo>
                    <a:pt x="14512" y="18052"/>
                  </a:lnTo>
                  <a:lnTo>
                    <a:pt x="14512" y="17505"/>
                  </a:lnTo>
                  <a:lnTo>
                    <a:pt x="14512" y="16976"/>
                  </a:lnTo>
                  <a:lnTo>
                    <a:pt x="14512" y="16464"/>
                  </a:lnTo>
                  <a:lnTo>
                    <a:pt x="14512" y="15952"/>
                  </a:lnTo>
                  <a:lnTo>
                    <a:pt x="14512" y="15758"/>
                  </a:lnTo>
                  <a:lnTo>
                    <a:pt x="14616" y="15547"/>
                  </a:lnTo>
                  <a:lnTo>
                    <a:pt x="14694" y="15352"/>
                  </a:lnTo>
                  <a:lnTo>
                    <a:pt x="14798" y="15141"/>
                  </a:lnTo>
                  <a:lnTo>
                    <a:pt x="15161" y="14735"/>
                  </a:lnTo>
                  <a:lnTo>
                    <a:pt x="15602" y="14329"/>
                  </a:lnTo>
                  <a:lnTo>
                    <a:pt x="16745" y="13552"/>
                  </a:lnTo>
                  <a:lnTo>
                    <a:pt x="18043" y="12670"/>
                  </a:lnTo>
                  <a:lnTo>
                    <a:pt x="18744" y="12194"/>
                  </a:lnTo>
                  <a:lnTo>
                    <a:pt x="19341" y="11647"/>
                  </a:lnTo>
                  <a:lnTo>
                    <a:pt x="19938" y="11099"/>
                  </a:lnTo>
                  <a:lnTo>
                    <a:pt x="20483" y="10464"/>
                  </a:lnTo>
                  <a:lnTo>
                    <a:pt x="20743" y="10164"/>
                  </a:lnTo>
                  <a:lnTo>
                    <a:pt x="20950" y="9794"/>
                  </a:lnTo>
                  <a:lnTo>
                    <a:pt x="21132" y="9441"/>
                  </a:lnTo>
                  <a:lnTo>
                    <a:pt x="21288" y="9035"/>
                  </a:lnTo>
                  <a:lnTo>
                    <a:pt x="21444" y="8664"/>
                  </a:lnTo>
                  <a:lnTo>
                    <a:pt x="21548" y="8223"/>
                  </a:lnTo>
                  <a:lnTo>
                    <a:pt x="21600" y="7782"/>
                  </a:lnTo>
                  <a:lnTo>
                    <a:pt x="21600" y="7341"/>
                  </a:lnTo>
                  <a:lnTo>
                    <a:pt x="21600" y="6935"/>
                  </a:lnTo>
                  <a:lnTo>
                    <a:pt x="21548" y="6564"/>
                  </a:lnTo>
                  <a:lnTo>
                    <a:pt x="21496" y="6229"/>
                  </a:lnTo>
                  <a:lnTo>
                    <a:pt x="21392" y="5858"/>
                  </a:lnTo>
                  <a:lnTo>
                    <a:pt x="21288" y="5523"/>
                  </a:lnTo>
                  <a:lnTo>
                    <a:pt x="21132" y="5135"/>
                  </a:lnTo>
                  <a:lnTo>
                    <a:pt x="20950" y="4800"/>
                  </a:lnTo>
                  <a:lnTo>
                    <a:pt x="20743" y="4464"/>
                  </a:lnTo>
                  <a:lnTo>
                    <a:pt x="20535" y="4164"/>
                  </a:lnTo>
                  <a:lnTo>
                    <a:pt x="20301" y="3847"/>
                  </a:lnTo>
                  <a:lnTo>
                    <a:pt x="20042" y="3547"/>
                  </a:lnTo>
                  <a:lnTo>
                    <a:pt x="19782" y="3247"/>
                  </a:lnTo>
                  <a:lnTo>
                    <a:pt x="19133" y="2664"/>
                  </a:lnTo>
                  <a:lnTo>
                    <a:pt x="18458" y="2152"/>
                  </a:lnTo>
                  <a:lnTo>
                    <a:pt x="17705" y="1694"/>
                  </a:lnTo>
                  <a:lnTo>
                    <a:pt x="16849" y="1252"/>
                  </a:lnTo>
                  <a:lnTo>
                    <a:pt x="16407" y="1076"/>
                  </a:lnTo>
                  <a:lnTo>
                    <a:pt x="15940" y="900"/>
                  </a:lnTo>
                  <a:lnTo>
                    <a:pt x="15499" y="741"/>
                  </a:lnTo>
                  <a:lnTo>
                    <a:pt x="15057" y="600"/>
                  </a:lnTo>
                  <a:lnTo>
                    <a:pt x="14564" y="458"/>
                  </a:lnTo>
                  <a:lnTo>
                    <a:pt x="14045" y="335"/>
                  </a:lnTo>
                  <a:lnTo>
                    <a:pt x="13500" y="229"/>
                  </a:lnTo>
                  <a:lnTo>
                    <a:pt x="13006" y="158"/>
                  </a:lnTo>
                  <a:lnTo>
                    <a:pt x="12461" y="88"/>
                  </a:lnTo>
                  <a:lnTo>
                    <a:pt x="11968" y="52"/>
                  </a:lnTo>
                  <a:lnTo>
                    <a:pt x="11423" y="17"/>
                  </a:lnTo>
                  <a:lnTo>
                    <a:pt x="10825" y="17"/>
                  </a:lnTo>
                  <a:lnTo>
                    <a:pt x="10254" y="17"/>
                  </a:lnTo>
                  <a:lnTo>
                    <a:pt x="9709" y="52"/>
                  </a:lnTo>
                  <a:lnTo>
                    <a:pt x="9216" y="88"/>
                  </a:lnTo>
                  <a:lnTo>
                    <a:pt x="8671" y="158"/>
                  </a:lnTo>
                  <a:lnTo>
                    <a:pt x="8177" y="229"/>
                  </a:lnTo>
                  <a:lnTo>
                    <a:pt x="7632" y="335"/>
                  </a:lnTo>
                  <a:lnTo>
                    <a:pt x="7113" y="458"/>
                  </a:lnTo>
                  <a:lnTo>
                    <a:pt x="6620" y="600"/>
                  </a:lnTo>
                  <a:lnTo>
                    <a:pt x="6178" y="741"/>
                  </a:lnTo>
                  <a:lnTo>
                    <a:pt x="5737" y="900"/>
                  </a:lnTo>
                  <a:lnTo>
                    <a:pt x="5270" y="1076"/>
                  </a:lnTo>
                  <a:lnTo>
                    <a:pt x="4828" y="1252"/>
                  </a:lnTo>
                  <a:lnTo>
                    <a:pt x="3972" y="1694"/>
                  </a:lnTo>
                  <a:lnTo>
                    <a:pt x="3219" y="2152"/>
                  </a:lnTo>
                  <a:lnTo>
                    <a:pt x="2544" y="2664"/>
                  </a:lnTo>
                  <a:lnTo>
                    <a:pt x="1895" y="3247"/>
                  </a:lnTo>
                  <a:lnTo>
                    <a:pt x="1635" y="3547"/>
                  </a:lnTo>
                  <a:lnTo>
                    <a:pt x="1375" y="3847"/>
                  </a:lnTo>
                  <a:lnTo>
                    <a:pt x="1142" y="4164"/>
                  </a:lnTo>
                  <a:lnTo>
                    <a:pt x="934" y="4464"/>
                  </a:lnTo>
                  <a:lnTo>
                    <a:pt x="726" y="4800"/>
                  </a:lnTo>
                  <a:lnTo>
                    <a:pt x="545" y="5135"/>
                  </a:lnTo>
                  <a:lnTo>
                    <a:pt x="389" y="5523"/>
                  </a:lnTo>
                  <a:lnTo>
                    <a:pt x="285" y="5858"/>
                  </a:lnTo>
                  <a:lnTo>
                    <a:pt x="181" y="6229"/>
                  </a:lnTo>
                  <a:lnTo>
                    <a:pt x="129" y="6564"/>
                  </a:lnTo>
                  <a:lnTo>
                    <a:pt x="77" y="6935"/>
                  </a:lnTo>
                  <a:lnTo>
                    <a:pt x="77" y="7341"/>
                  </a:lnTo>
                  <a:lnTo>
                    <a:pt x="77" y="7782"/>
                  </a:lnTo>
                  <a:lnTo>
                    <a:pt x="129" y="8223"/>
                  </a:lnTo>
                  <a:lnTo>
                    <a:pt x="233" y="8664"/>
                  </a:lnTo>
                  <a:lnTo>
                    <a:pt x="389" y="9035"/>
                  </a:lnTo>
                  <a:lnTo>
                    <a:pt x="545" y="9441"/>
                  </a:lnTo>
                  <a:lnTo>
                    <a:pt x="726" y="9794"/>
                  </a:lnTo>
                  <a:lnTo>
                    <a:pt x="934" y="10164"/>
                  </a:lnTo>
                  <a:lnTo>
                    <a:pt x="1194" y="10464"/>
                  </a:lnTo>
                  <a:lnTo>
                    <a:pt x="1739" y="11099"/>
                  </a:lnTo>
                  <a:lnTo>
                    <a:pt x="2336" y="11647"/>
                  </a:lnTo>
                  <a:lnTo>
                    <a:pt x="2933" y="12194"/>
                  </a:lnTo>
                  <a:lnTo>
                    <a:pt x="3634" y="12670"/>
                  </a:lnTo>
                  <a:lnTo>
                    <a:pt x="4932" y="13552"/>
                  </a:lnTo>
                  <a:lnTo>
                    <a:pt x="6075" y="14329"/>
                  </a:lnTo>
                  <a:lnTo>
                    <a:pt x="6516" y="14735"/>
                  </a:lnTo>
                  <a:lnTo>
                    <a:pt x="6879" y="15141"/>
                  </a:lnTo>
                  <a:lnTo>
                    <a:pt x="6983" y="15352"/>
                  </a:lnTo>
                  <a:lnTo>
                    <a:pt x="7061" y="15547"/>
                  </a:lnTo>
                  <a:lnTo>
                    <a:pt x="7165" y="15758"/>
                  </a:lnTo>
                  <a:lnTo>
                    <a:pt x="7165" y="15952"/>
                  </a:lnTo>
                  <a:lnTo>
                    <a:pt x="7165" y="16464"/>
                  </a:lnTo>
                  <a:lnTo>
                    <a:pt x="7165" y="16976"/>
                  </a:lnTo>
                  <a:lnTo>
                    <a:pt x="7165" y="17505"/>
                  </a:lnTo>
                  <a:lnTo>
                    <a:pt x="7165" y="18052"/>
                  </a:lnTo>
                  <a:lnTo>
                    <a:pt x="7165" y="18529"/>
                  </a:lnTo>
                  <a:lnTo>
                    <a:pt x="7165" y="18900"/>
                  </a:lnTo>
                  <a:lnTo>
                    <a:pt x="7165" y="19147"/>
                  </a:lnTo>
                  <a:lnTo>
                    <a:pt x="7165" y="19235"/>
                  </a:lnTo>
                  <a:lnTo>
                    <a:pt x="7165" y="19482"/>
                  </a:lnTo>
                  <a:lnTo>
                    <a:pt x="7217" y="19747"/>
                  </a:lnTo>
                  <a:lnTo>
                    <a:pt x="7321" y="19994"/>
                  </a:lnTo>
                  <a:lnTo>
                    <a:pt x="7476" y="20223"/>
                  </a:lnTo>
                  <a:lnTo>
                    <a:pt x="7632" y="20435"/>
                  </a:lnTo>
                  <a:lnTo>
                    <a:pt x="7814" y="20629"/>
                  </a:lnTo>
                  <a:lnTo>
                    <a:pt x="8022" y="20841"/>
                  </a:lnTo>
                  <a:lnTo>
                    <a:pt x="8281" y="21000"/>
                  </a:lnTo>
                  <a:lnTo>
                    <a:pt x="8515" y="21176"/>
                  </a:lnTo>
                  <a:lnTo>
                    <a:pt x="8775" y="21317"/>
                  </a:lnTo>
                  <a:lnTo>
                    <a:pt x="9060" y="21441"/>
                  </a:lnTo>
                  <a:lnTo>
                    <a:pt x="9424" y="21547"/>
                  </a:lnTo>
                  <a:lnTo>
                    <a:pt x="9761" y="21617"/>
                  </a:lnTo>
                  <a:lnTo>
                    <a:pt x="10125" y="21688"/>
                  </a:lnTo>
                  <a:lnTo>
                    <a:pt x="10462" y="21723"/>
                  </a:lnTo>
                  <a:lnTo>
                    <a:pt x="10825" y="21723"/>
                  </a:lnTo>
                  <a:close/>
                </a:path>
                <a:path w="21600" h="21600" extrusionOk="0">
                  <a:moveTo>
                    <a:pt x="9242" y="14417"/>
                  </a:moveTo>
                  <a:lnTo>
                    <a:pt x="8541" y="12035"/>
                  </a:lnTo>
                  <a:lnTo>
                    <a:pt x="7295" y="10129"/>
                  </a:lnTo>
                  <a:lnTo>
                    <a:pt x="6905" y="9652"/>
                  </a:lnTo>
                  <a:lnTo>
                    <a:pt x="8541" y="10182"/>
                  </a:lnTo>
                  <a:lnTo>
                    <a:pt x="9787" y="9547"/>
                  </a:lnTo>
                  <a:lnTo>
                    <a:pt x="11189" y="10129"/>
                  </a:lnTo>
                  <a:lnTo>
                    <a:pt x="12279" y="9547"/>
                  </a:lnTo>
                  <a:lnTo>
                    <a:pt x="13370" y="10076"/>
                  </a:lnTo>
                  <a:lnTo>
                    <a:pt x="14850" y="9652"/>
                  </a:lnTo>
                  <a:lnTo>
                    <a:pt x="12902" y="12247"/>
                  </a:lnTo>
                  <a:lnTo>
                    <a:pt x="12357" y="14417"/>
                  </a:lnTo>
                  <a:moveTo>
                    <a:pt x="7191" y="15952"/>
                  </a:moveTo>
                  <a:lnTo>
                    <a:pt x="14512" y="15952"/>
                  </a:lnTo>
                  <a:lnTo>
                    <a:pt x="14512" y="17064"/>
                  </a:lnTo>
                  <a:lnTo>
                    <a:pt x="7191" y="17047"/>
                  </a:lnTo>
                  <a:lnTo>
                    <a:pt x="7191" y="18123"/>
                  </a:lnTo>
                  <a:lnTo>
                    <a:pt x="14512" y="18158"/>
                  </a:lnTo>
                  <a:lnTo>
                    <a:pt x="14538" y="19182"/>
                  </a:lnTo>
                  <a:lnTo>
                    <a:pt x="7217" y="19182"/>
                  </a:lnTo>
                </a:path>
              </a:pathLst>
            </a:custGeom>
            <a:solidFill>
              <a:srgbClr val="FFFFCC"/>
            </a:solidFill>
            <a:ln w="571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334" name="Line 5"/>
            <p:cNvSpPr>
              <a:spLocks noChangeShapeType="1"/>
            </p:cNvSpPr>
            <p:nvPr/>
          </p:nvSpPr>
          <p:spPr bwMode="auto">
            <a:xfrm>
              <a:off x="3216" y="2832"/>
              <a:ext cx="52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99335" name="Line 6"/>
            <p:cNvSpPr>
              <a:spLocks noChangeShapeType="1"/>
            </p:cNvSpPr>
            <p:nvPr/>
          </p:nvSpPr>
          <p:spPr bwMode="auto">
            <a:xfrm>
              <a:off x="3264" y="254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99336" name="Line 7"/>
            <p:cNvSpPr>
              <a:spLocks noChangeShapeType="1"/>
            </p:cNvSpPr>
            <p:nvPr/>
          </p:nvSpPr>
          <p:spPr bwMode="auto">
            <a:xfrm flipV="1">
              <a:off x="3168" y="1968"/>
              <a:ext cx="38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99337" name="Line 8"/>
            <p:cNvSpPr>
              <a:spLocks noChangeShapeType="1"/>
            </p:cNvSpPr>
            <p:nvPr/>
          </p:nvSpPr>
          <p:spPr bwMode="auto">
            <a:xfrm flipV="1">
              <a:off x="2832" y="1776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99338" name="Line 9"/>
            <p:cNvSpPr>
              <a:spLocks noChangeShapeType="1"/>
            </p:cNvSpPr>
            <p:nvPr/>
          </p:nvSpPr>
          <p:spPr bwMode="auto">
            <a:xfrm flipH="1">
              <a:off x="1920" y="2832"/>
              <a:ext cx="52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99339" name="Line 10"/>
            <p:cNvSpPr>
              <a:spLocks noChangeShapeType="1"/>
            </p:cNvSpPr>
            <p:nvPr/>
          </p:nvSpPr>
          <p:spPr bwMode="auto">
            <a:xfrm flipH="1">
              <a:off x="1824" y="254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99340" name="Line 11"/>
            <p:cNvSpPr>
              <a:spLocks noChangeShapeType="1"/>
            </p:cNvSpPr>
            <p:nvPr/>
          </p:nvSpPr>
          <p:spPr bwMode="auto">
            <a:xfrm flipH="1" flipV="1">
              <a:off x="2016" y="1968"/>
              <a:ext cx="38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sz="4800" smtClean="0">
                <a:latin typeface="Alvi Nastaleeq" pitchFamily="2" charset="-78"/>
                <a:cs typeface="Alvi Nastaleeq" pitchFamily="2" charset="-78"/>
              </a:rPr>
              <a:t>Virtues of Knowledge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70075"/>
            <a:ext cx="8229600" cy="3463925"/>
          </a:xfrm>
        </p:spPr>
        <p:txBody>
          <a:bodyPr/>
          <a:lstStyle/>
          <a:p>
            <a:r>
              <a:rPr lang="ar-SA" sz="3600" smtClean="0">
                <a:cs typeface="Tajweed" pitchFamily="2" charset="-78"/>
              </a:rPr>
              <a:t> </a:t>
            </a:r>
            <a:r>
              <a:rPr lang="ar-SA" sz="6000" smtClean="0">
                <a:cs typeface="Tajweed" pitchFamily="2" charset="-78"/>
              </a:rPr>
              <a:t>1388</a:t>
            </a:r>
            <a:r>
              <a:rPr lang="ar-SA" sz="3600" smtClean="0">
                <a:cs typeface="Tajweed" pitchFamily="2" charset="-78"/>
              </a:rPr>
              <a:t>- وَعَنْ أبي الدَّرْداءِ ، رضي اللَّه عَنْهُ ، قَال : سمِعْتُ رَسُول اللَّهِ صَلّى اللهُ عَلَيْهِ وسَلَّم ، يقولُ: « منْ سلك طَريقاً يَبْتَغِي فِيهِ علْماً سهَّل اللَّه لَه طَريقاً إلى الجنةِ ، وَإنَّ الملائِكَةَ لَتَضَعُ أجْنِحَتَهَا لِطالب الْعِلْمِ رِضاً بِما يَصْنَعُ ، </a:t>
            </a:r>
            <a:r>
              <a:rPr lang="en-US" sz="3600" smtClean="0">
                <a:cs typeface="Tajweed" pitchFamily="2" charset="-78"/>
              </a:rPr>
              <a:t>…</a:t>
            </a:r>
            <a:r>
              <a:rPr lang="ar-SA" sz="3600" smtClean="0">
                <a:cs typeface="Tajweed" pitchFamily="2" charset="-78"/>
              </a:rPr>
              <a:t> رواهُ أبو داود والترمذيُّ .</a:t>
            </a:r>
            <a:r>
              <a:rPr lang="en-US" sz="3600" smtClean="0">
                <a:cs typeface="Tajweed" pitchFamily="2" charset="-78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229600" cy="1143000"/>
          </a:xfrm>
        </p:spPr>
        <p:txBody>
          <a:bodyPr/>
          <a:lstStyle/>
          <a:p>
            <a:pPr algn="l" eaLnBrk="1" hangingPunct="1"/>
            <a:r>
              <a:rPr lang="ur-PK" sz="9600" smtClean="0">
                <a:cs typeface="Alvi Nastaleeq" pitchFamily="2" charset="-78"/>
              </a:rPr>
              <a:t>قواعد</a:t>
            </a:r>
            <a:r>
              <a:rPr lang="ur-PK" sz="8800" smtClean="0"/>
              <a:t> – </a:t>
            </a:r>
            <a:r>
              <a:rPr lang="en-US" sz="8800" smtClean="0"/>
              <a:t>Grammar</a:t>
            </a:r>
          </a:p>
        </p:txBody>
      </p:sp>
      <p:pic>
        <p:nvPicPr>
          <p:cNvPr id="82948" name="Picture 3" descr="j025234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6063666" flipV="1">
            <a:off x="1794669" y="2667794"/>
            <a:ext cx="5129213" cy="312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97583" name="Group 79"/>
          <p:cNvGraphicFramePr>
            <a:graphicFrameLocks noGrp="1"/>
          </p:cNvGraphicFramePr>
          <p:nvPr/>
        </p:nvGraphicFramePr>
        <p:xfrm>
          <a:off x="1066800" y="2819400"/>
          <a:ext cx="6858000" cy="2545080"/>
        </p:xfrm>
        <a:graphic>
          <a:graphicData uri="http://schemas.openxmlformats.org/drawingml/2006/table">
            <a:tbl>
              <a:tblPr/>
              <a:tblGrid>
                <a:gridCol w="3984625"/>
                <a:gridCol w="1651000"/>
                <a:gridCol w="1222375"/>
              </a:tblGrid>
              <a:tr h="800100">
                <a:tc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ajweed" pitchFamily="2" charset="-78"/>
                        </a:rPr>
                        <a:t>مِن شَرِّ مَا خَلَقَ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ajweed" pitchFamily="2" charset="-78"/>
                        </a:rPr>
                        <a:t>شَرِّ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29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800100">
                <a:tc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ajweed" pitchFamily="2" charset="-78"/>
                        </a:rPr>
                        <a:t>مِن شَرِّ مَا خَلَقَ</a:t>
                      </a:r>
                      <a:r>
                        <a:rPr kumimoji="0" lang="ur-PK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ajweed" pitchFamily="2" charset="-78"/>
                        </a:rPr>
                        <a:t>، مَا دِينُكَ؟، </a:t>
                      </a:r>
                    </a:p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r-PK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ajweed" pitchFamily="2" charset="-78"/>
                        </a:rPr>
                        <a:t>مَا فِيه!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ajweed" pitchFamily="2" charset="-78"/>
                        </a:rPr>
                        <a:t>مَا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2155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800100">
                <a:tc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r-P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vi Nastaleeq" pitchFamily="2" charset="-78"/>
                          <a:cs typeface="Alvi Nastaleeq" pitchFamily="2" charset="-78"/>
                        </a:rPr>
                        <a:t>اپني مختلف شکلوں کے ساتھ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lvi Nastaleeq" pitchFamily="2" charset="-78"/>
                        <a:cs typeface="Alvi Nastaleeq" pitchFamily="2" charset="-7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r-PK" sz="4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Tajweed" pitchFamily="2" charset="-78"/>
                        </a:rPr>
                        <a:t>فعل</a:t>
                      </a:r>
                      <a:endParaRPr kumimoji="0" lang="en-US" sz="4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Tajweed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101396" name="Rectangle 76"/>
          <p:cNvSpPr>
            <a:spLocks noChangeArrowheads="1"/>
          </p:cNvSpPr>
          <p:nvPr/>
        </p:nvSpPr>
        <p:spPr bwMode="auto">
          <a:xfrm>
            <a:off x="381000" y="1295400"/>
            <a:ext cx="8134350" cy="114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rtl="1">
              <a:spcBef>
                <a:spcPct val="0"/>
              </a:spcBef>
            </a:pPr>
            <a:r>
              <a:rPr lang="en-US" sz="4000">
                <a:solidFill>
                  <a:srgbClr val="FFFFFF"/>
                </a:solidFill>
                <a:latin typeface="Nafees Web Naskh" pitchFamily="2" charset="-78"/>
              </a:rPr>
              <a:t>IMPORTANT NEW WORD &amp; EXAMPLE</a:t>
            </a:r>
            <a:endParaRPr lang="ar-SA" sz="6000">
              <a:solidFill>
                <a:srgbClr val="FFFFFF"/>
              </a:solidFill>
              <a:latin typeface="Nafees Web Naskh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0" y="0"/>
            <a:ext cx="1295400" cy="6858000"/>
          </a:xfrm>
          <a:prstGeom prst="rect">
            <a:avLst/>
          </a:prstGeom>
          <a:solidFill>
            <a:schemeClr val="tx1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title"/>
          </p:nvPr>
        </p:nvSpPr>
        <p:spPr>
          <a:xfrm>
            <a:off x="1752600" y="304800"/>
            <a:ext cx="7010400" cy="1143000"/>
          </a:xfrm>
        </p:spPr>
        <p:txBody>
          <a:bodyPr/>
          <a:lstStyle/>
          <a:p>
            <a:pPr rtl="0" eaLnBrk="1" hangingPunct="1"/>
            <a:r>
              <a:rPr lang="en-US" sz="5400" smtClean="0">
                <a:cs typeface="Tahoma" pitchFamily="34" charset="0"/>
              </a:rPr>
              <a:t>In Eleven lessons with the parts of salah we</a:t>
            </a:r>
            <a:endParaRPr lang="en-US" sz="4400" smtClean="0">
              <a:cs typeface="Tahoma" pitchFamily="34" charset="0"/>
            </a:endParaRPr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0" y="2027238"/>
            <a:ext cx="7620000" cy="4525962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3600" b="1" smtClean="0"/>
              <a:t>Learned 64 words which occur in quran almost 29,131 times</a:t>
            </a:r>
            <a:endParaRPr lang="en-US" sz="2800" smtClean="0">
              <a:latin typeface="Alvi Nastaleeq" pitchFamily="2" charset="-78"/>
              <a:cs typeface="Alvi Nastaleeq" pitchFamily="2" charset="-78"/>
            </a:endParaRPr>
          </a:p>
          <a:p>
            <a:pPr algn="ctr" eaLnBrk="1" hangingPunct="1">
              <a:buFont typeface="Wingdings" pitchFamily="2" charset="2"/>
              <a:buNone/>
            </a:pPr>
            <a:endParaRPr lang="en-US" sz="4000" smtClean="0">
              <a:latin typeface="Alvi Nastaleeq" pitchFamily="2" charset="-78"/>
              <a:cs typeface="Alvi Nastaleeq" pitchFamily="2" charset="-78"/>
            </a:endParaRPr>
          </a:p>
          <a:p>
            <a:pPr algn="ctr" eaLnBrk="1" hangingPunct="1">
              <a:buFont typeface="Wingdings" pitchFamily="2" charset="2"/>
              <a:buNone/>
            </a:pPr>
            <a:endParaRPr lang="ur-PK" sz="4000" smtClean="0">
              <a:latin typeface="Alvi Nastaleeq" pitchFamily="2" charset="-78"/>
              <a:cs typeface="Alvi Nastaleeq" pitchFamily="2" charset="-78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smtClean="0">
                <a:cs typeface="Tahoma" pitchFamily="34" charset="0"/>
              </a:rPr>
              <a:t>There are 4,500 words in Quran which are repeated almost 78000 times</a:t>
            </a:r>
            <a:endParaRPr lang="ur-PK" smtClean="0">
              <a:cs typeface="Tahoma" pitchFamily="34" charset="0"/>
            </a:endParaRPr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190500" y="381000"/>
            <a:ext cx="914400" cy="6477000"/>
          </a:xfrm>
          <a:prstGeom prst="rect">
            <a:avLst/>
          </a:prstGeom>
          <a:solidFill>
            <a:srgbClr val="FFD5AB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190500" y="4462463"/>
            <a:ext cx="914400" cy="2395537"/>
          </a:xfrm>
          <a:prstGeom prst="rect">
            <a:avLst/>
          </a:prstGeom>
          <a:solidFill>
            <a:srgbClr val="FF0000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02407" name="AutoShape 7"/>
          <p:cNvSpPr>
            <a:spLocks noChangeArrowheads="1"/>
          </p:cNvSpPr>
          <p:nvPr/>
        </p:nvSpPr>
        <p:spPr bwMode="auto">
          <a:xfrm>
            <a:off x="333375" y="4572000"/>
            <a:ext cx="609600" cy="2286000"/>
          </a:xfrm>
          <a:prstGeom prst="upArrow">
            <a:avLst>
              <a:gd name="adj1" fmla="val 45315"/>
              <a:gd name="adj2" fmla="val 127899"/>
            </a:avLst>
          </a:prstGeom>
          <a:solidFill>
            <a:srgbClr val="FFFF00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b="1"/>
          </a:p>
        </p:txBody>
      </p:sp>
      <p:sp>
        <p:nvSpPr>
          <p:cNvPr id="82952" name="Text Box 8"/>
          <p:cNvSpPr txBox="1">
            <a:spLocks noChangeArrowheads="1"/>
          </p:cNvSpPr>
          <p:nvPr/>
        </p:nvSpPr>
        <p:spPr bwMode="auto">
          <a:xfrm>
            <a:off x="152400" y="4019550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kern="0" dirty="0">
                <a:solidFill>
                  <a:schemeClr val="accent1">
                    <a:lumMod val="50000"/>
                  </a:schemeClr>
                </a:solidFill>
                <a:latin typeface="Tahoma"/>
                <a:cs typeface="Majidi" pitchFamily="2" charset="-78"/>
              </a:rPr>
              <a:t>29,131</a:t>
            </a:r>
            <a:endParaRPr lang="en-US" sz="14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409" name="Text Box 9"/>
          <p:cNvSpPr txBox="1">
            <a:spLocks noChangeArrowheads="1"/>
          </p:cNvSpPr>
          <p:nvPr/>
        </p:nvSpPr>
        <p:spPr bwMode="auto">
          <a:xfrm>
            <a:off x="152400" y="30163"/>
            <a:ext cx="12192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b="1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78,000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sz="4400" smtClean="0">
                <a:cs typeface="Tahoma" pitchFamily="34" charset="0"/>
              </a:rPr>
              <a:t>The best amongst you is the one learns and teaches Quran</a:t>
            </a:r>
            <a:endParaRPr lang="ar-SA" sz="4400" smtClean="0">
              <a:cs typeface="Tahoma" pitchFamily="34" charset="0"/>
            </a:endParaRP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228600" y="1981200"/>
            <a:ext cx="8686800" cy="2209800"/>
          </a:xfrm>
        </p:spPr>
        <p:txBody>
          <a:bodyPr/>
          <a:lstStyle/>
          <a:p>
            <a:pPr marL="990600" lvl="1" indent="-250825" algn="ctr" rtl="0">
              <a:buFont typeface="Symbol" pitchFamily="18" charset="2"/>
              <a:buNone/>
            </a:pPr>
            <a:r>
              <a:rPr lang="en-US" sz="3200" b="1" smtClean="0">
                <a:cs typeface="Tahoma" pitchFamily="34" charset="0"/>
              </a:rPr>
              <a:t>Allah has chosen you to learn Qur’an.  Thank Him &amp; don’t reject his selection by walking away!</a:t>
            </a:r>
          </a:p>
          <a:p>
            <a:pPr marL="990600" lvl="1" indent="-250825" algn="ctr" rtl="0">
              <a:buFont typeface="Symbol" pitchFamily="18" charset="2"/>
              <a:buNone/>
            </a:pPr>
            <a:r>
              <a:rPr lang="en-US" sz="3200" b="1" smtClean="0">
                <a:cs typeface="Tahoma" pitchFamily="34" charset="0"/>
              </a:rPr>
              <a:t>Don’t give up!  </a:t>
            </a: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4845050"/>
            <a:ext cx="8285163" cy="1555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rtl="1">
              <a:spcBef>
                <a:spcPct val="0"/>
              </a:spcBef>
            </a:pPr>
            <a:r>
              <a:rPr lang="ar-SA" b="1">
                <a:cs typeface="Traditional Arabic" pitchFamily="18" charset="-78"/>
              </a:rPr>
              <a:t>سُبْحَانَ اللهِ وَبِحَمْدِهِ سُبْحَانَكَ اللهُمَّ وَبِحَمْدِكَ </a:t>
            </a:r>
          </a:p>
          <a:p>
            <a:pPr algn="ctr" rtl="1">
              <a:spcBef>
                <a:spcPct val="0"/>
              </a:spcBef>
            </a:pPr>
            <a:r>
              <a:rPr lang="ar-SA" b="1">
                <a:cs typeface="Traditional Arabic" pitchFamily="18" charset="-78"/>
              </a:rPr>
              <a:t>نَشْهَدُ أَن لاَّ إِلَهَ إِلاَّ أَنْتَ نَسْتَغْفِرُكَ وَنَتُوبُ إِلَيْكَ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rtl="0"/>
            <a:r>
              <a:rPr lang="en-US" smtClean="0">
                <a:cs typeface="Tahoma" pitchFamily="34" charset="0"/>
              </a:rPr>
              <a:t>This is your 1</a:t>
            </a:r>
            <a:r>
              <a:rPr lang="en-US" baseline="30000" smtClean="0">
                <a:cs typeface="Tahoma" pitchFamily="34" charset="0"/>
              </a:rPr>
              <a:t>st</a:t>
            </a:r>
            <a:r>
              <a:rPr lang="en-US" smtClean="0">
                <a:cs typeface="Tahoma" pitchFamily="34" charset="0"/>
              </a:rPr>
              <a:t> program?</a:t>
            </a:r>
            <a:r>
              <a:rPr lang="ar-SA" smtClean="0">
                <a:latin typeface="Nafees Nastaleeq v1.01" pitchFamily="2" charset="-78"/>
                <a:cs typeface="Nafees Nastaleeq v1.01" pitchFamily="2" charset="-78"/>
              </a:rPr>
              <a:t> </a:t>
            </a:r>
            <a:endParaRPr lang="en-US" smtClean="0">
              <a:latin typeface="Nafees Nastaleeq v1.01" pitchFamily="2" charset="-78"/>
              <a:cs typeface="Nafees Nastaleeq v1.01" pitchFamily="2" charset="-78"/>
            </a:endParaRP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70075"/>
            <a:ext cx="8458200" cy="4530725"/>
          </a:xfrm>
        </p:spPr>
        <p:txBody>
          <a:bodyPr/>
          <a:lstStyle/>
          <a:p>
            <a:pPr marL="855663" indent="-855663" algn="l" rtl="0">
              <a:lnSpc>
                <a:spcPct val="90000"/>
              </a:lnSpc>
              <a:spcBef>
                <a:spcPct val="60000"/>
              </a:spcBef>
              <a:buFont typeface="Wingdings" pitchFamily="2" charset="2"/>
              <a:buNone/>
            </a:pPr>
            <a:r>
              <a:rPr lang="en-US" sz="2800" smtClean="0">
                <a:cs typeface="Tahoma" pitchFamily="34" charset="0"/>
              </a:rPr>
              <a:t>So with the simple and effective way of TPI….</a:t>
            </a:r>
            <a:endParaRPr lang="ar-SA" sz="2800" smtClean="0">
              <a:cs typeface="Tahoma" pitchFamily="34" charset="0"/>
            </a:endParaRPr>
          </a:p>
          <a:p>
            <a:pPr marL="855663" indent="-855663" algn="l" rtl="0">
              <a:lnSpc>
                <a:spcPct val="90000"/>
              </a:lnSpc>
              <a:spcBef>
                <a:spcPct val="60000"/>
              </a:spcBef>
            </a:pPr>
            <a:r>
              <a:rPr lang="en-US" sz="2800" smtClean="0">
                <a:cs typeface="Tahoma" pitchFamily="34" charset="0"/>
              </a:rPr>
              <a:t>Though it is very easy to learn Arabic grammar</a:t>
            </a:r>
            <a:endParaRPr lang="ar-SA" sz="2800" smtClean="0">
              <a:cs typeface="Tahoma" pitchFamily="34" charset="0"/>
            </a:endParaRPr>
          </a:p>
          <a:p>
            <a:pPr marL="855663" indent="-855663" algn="l" rtl="0">
              <a:lnSpc>
                <a:spcPct val="90000"/>
              </a:lnSpc>
              <a:spcBef>
                <a:spcPct val="60000"/>
              </a:spcBef>
            </a:pPr>
            <a:r>
              <a:rPr lang="en-US" sz="2800" smtClean="0">
                <a:cs typeface="Tahoma" pitchFamily="34" charset="0"/>
              </a:rPr>
              <a:t>Easy to make actions</a:t>
            </a:r>
            <a:endParaRPr lang="ar-SA" sz="2800" smtClean="0">
              <a:cs typeface="Tahoma" pitchFamily="34" charset="0"/>
            </a:endParaRPr>
          </a:p>
          <a:p>
            <a:pPr marL="855663" indent="-855663" algn="l" rtl="0">
              <a:lnSpc>
                <a:spcPct val="90000"/>
              </a:lnSpc>
              <a:spcBef>
                <a:spcPct val="60000"/>
              </a:spcBef>
            </a:pPr>
            <a:r>
              <a:rPr lang="en-US" sz="2800" smtClean="0">
                <a:cs typeface="Tahoma" pitchFamily="34" charset="0"/>
              </a:rPr>
              <a:t>Use of your brain</a:t>
            </a:r>
            <a:endParaRPr lang="ar-SA" sz="2800" smtClean="0"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2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D70172-2D74-4D20-8455-CE128A21EE89}" type="slidenum">
              <a:rPr lang="ar-SA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49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7813"/>
            <a:ext cx="8229600" cy="1143000"/>
          </a:xfrm>
          <a:noFill/>
        </p:spPr>
        <p:txBody>
          <a:bodyPr/>
          <a:lstStyle/>
          <a:p>
            <a:pPr rtl="0"/>
            <a:r>
              <a:rPr lang="en-US" smtClean="0"/>
              <a:t>Kinds of words that we speak or write (Kalimat)</a:t>
            </a:r>
            <a:endParaRPr lang="ar-SA" smtClean="0"/>
          </a:p>
        </p:txBody>
      </p:sp>
      <p:graphicFrame>
        <p:nvGraphicFramePr>
          <p:cNvPr id="243715" name="Group 3"/>
          <p:cNvGraphicFramePr>
            <a:graphicFrameLocks noGrp="1"/>
          </p:cNvGraphicFramePr>
          <p:nvPr/>
        </p:nvGraphicFramePr>
        <p:xfrm>
          <a:off x="152400" y="2133600"/>
          <a:ext cx="8763000" cy="4064001"/>
        </p:xfrm>
        <a:graphic>
          <a:graphicData uri="http://schemas.openxmlformats.org/drawingml/2006/table">
            <a:tbl>
              <a:tblPr/>
              <a:tblGrid>
                <a:gridCol w="1905000"/>
                <a:gridCol w="1524000"/>
                <a:gridCol w="5334000"/>
              </a:tblGrid>
              <a:tr h="135413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8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cs typeface="Majidi" pitchFamily="2" charset="-78"/>
                        </a:rPr>
                        <a:t>اِسْم</a:t>
                      </a:r>
                      <a:endParaRPr kumimoji="0" lang="en-US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cs typeface="Majidi" pitchFamily="2" charset="-7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Noun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Name (</a:t>
                      </a:r>
                      <a:r>
                        <a:rPr kumimoji="0" lang="ar-SA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كِتَاب، مَكَّة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Attribute (</a:t>
                      </a:r>
                      <a:r>
                        <a:rPr kumimoji="0" lang="ar-SA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مُسْلِم، مُؤمِن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5725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8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cs typeface="Majidi" pitchFamily="2" charset="-78"/>
                        </a:rPr>
                        <a:t>فِعْل</a:t>
                      </a:r>
                      <a:endParaRPr kumimoji="0" lang="en-US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cs typeface="Majidi" pitchFamily="2" charset="-7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Verb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Tells us about an action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فَتَحَ، عَمِلُوا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413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7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cs typeface="Majidi" pitchFamily="2" charset="-78"/>
                        </a:rPr>
                        <a:t>حَرْف</a:t>
                      </a: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cs typeface="Majidi" pitchFamily="2" charset="-7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Letter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Joins nouns and/or verbs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بِ، لِ، مِنْ، فِي، إنّ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2213" name="Rectangle 5"/>
          <p:cNvSpPr>
            <a:spLocks noChangeArrowheads="1"/>
          </p:cNvSpPr>
          <p:nvPr/>
        </p:nvSpPr>
        <p:spPr bwMode="auto">
          <a:xfrm>
            <a:off x="5638800" y="2362200"/>
            <a:ext cx="2541588" cy="2713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ar-SA" sz="17200">
                <a:effectLst>
                  <a:outerShdw blurRad="38100" dist="38100" dir="2700000" algn="tl">
                    <a:srgbClr val="000080"/>
                  </a:outerShdw>
                </a:effectLst>
                <a:cs typeface="Majidi" pitchFamily="2" charset="-78"/>
              </a:rPr>
              <a:t>فعل</a:t>
            </a:r>
            <a:endParaRPr lang="en-US" sz="17200">
              <a:effectLst>
                <a:outerShdw blurRad="38100" dist="38100" dir="2700000" algn="tl">
                  <a:srgbClr val="000080"/>
                </a:outerShdw>
              </a:effectLst>
              <a:cs typeface="Majidi" pitchFamily="2" charset="-78"/>
            </a:endParaRPr>
          </a:p>
        </p:txBody>
      </p:sp>
      <p:sp>
        <p:nvSpPr>
          <p:cNvPr id="862214" name="Rectangle 6"/>
          <p:cNvSpPr>
            <a:spLocks noChangeArrowheads="1"/>
          </p:cNvSpPr>
          <p:nvPr/>
        </p:nvSpPr>
        <p:spPr bwMode="auto">
          <a:xfrm>
            <a:off x="690563" y="2743200"/>
            <a:ext cx="3652837" cy="18748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700">
                <a:effectLst>
                  <a:outerShdw blurRad="38100" dist="38100" dir="2700000" algn="tl">
                    <a:srgbClr val="000080"/>
                  </a:outerShdw>
                </a:effectLst>
              </a:rPr>
              <a:t>Verb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27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228600"/>
            <a:ext cx="8229600" cy="838200"/>
          </a:xfrm>
        </p:spPr>
        <p:txBody>
          <a:bodyPr/>
          <a:lstStyle/>
          <a:p>
            <a:pPr eaLnBrk="1" hangingPunct="1">
              <a:defRPr/>
            </a:pPr>
            <a:r>
              <a:rPr lang="ar-SA" sz="7200" b="1" smtClean="0">
                <a:effectLst>
                  <a:outerShdw blurRad="38100" dist="38100" dir="2700000" algn="tl">
                    <a:srgbClr val="000080"/>
                  </a:outerShdw>
                </a:effectLst>
              </a:rPr>
              <a:t>فعل   </a:t>
            </a:r>
            <a:r>
              <a:rPr lang="en-US" sz="7200" b="1" dirty="0" smtClean="0">
                <a:effectLst>
                  <a:outerShdw blurRad="38100" dist="38100" dir="2700000" algn="tl">
                    <a:srgbClr val="000080"/>
                  </a:outerShdw>
                </a:effectLst>
              </a:rPr>
              <a:t>Verb</a:t>
            </a:r>
          </a:p>
        </p:txBody>
      </p:sp>
      <p:sp>
        <p:nvSpPr>
          <p:cNvPr id="19927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098675"/>
            <a:ext cx="8229600" cy="4530725"/>
          </a:xfrm>
        </p:spPr>
        <p:txBody>
          <a:bodyPr/>
          <a:lstStyle/>
          <a:p>
            <a:pPr lvl="1" eaLnBrk="1" hangingPunct="1">
              <a:buFontTx/>
              <a:buChar char="•"/>
              <a:defRPr/>
            </a:pPr>
            <a:r>
              <a:rPr lang="ar-SA" sz="6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Nafees Web Naskh" pitchFamily="2" charset="-78"/>
                <a:cs typeface="Tajweed" pitchFamily="2" charset="-78"/>
              </a:rPr>
              <a:t>  ف</a:t>
            </a:r>
            <a:r>
              <a:rPr lang="ur-PK" sz="6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Nafees Web Naskh" pitchFamily="2" charset="-78"/>
                <a:cs typeface="Tajweed" pitchFamily="2" charset="-78"/>
              </a:rPr>
              <a:t>ـ ـ</a:t>
            </a:r>
            <a:r>
              <a:rPr lang="ar-SA" sz="6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Nafees Web Naskh" pitchFamily="2" charset="-78"/>
                <a:cs typeface="Tajweed" pitchFamily="2" charset="-78"/>
              </a:rPr>
              <a:t>ع</a:t>
            </a:r>
            <a:r>
              <a:rPr lang="ur-PK" sz="6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Nafees Web Naskh" pitchFamily="2" charset="-78"/>
                <a:cs typeface="Tajweed" pitchFamily="2" charset="-78"/>
              </a:rPr>
              <a:t>ـ ـ</a:t>
            </a:r>
            <a:r>
              <a:rPr lang="ar-SA" sz="6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Nafees Web Naskh" pitchFamily="2" charset="-78"/>
                <a:cs typeface="Tajweed" pitchFamily="2" charset="-78"/>
              </a:rPr>
              <a:t>ل </a:t>
            </a:r>
            <a:endParaRPr lang="ur-PK" sz="6000" dirty="0" smtClean="0">
              <a:effectLst>
                <a:outerShdw blurRad="38100" dist="38100" dir="2700000" algn="tl">
                  <a:srgbClr val="FFFFFF"/>
                </a:outerShdw>
              </a:effectLst>
              <a:latin typeface="Nafees Web Naskh" pitchFamily="2" charset="-78"/>
              <a:cs typeface="Tajweed" pitchFamily="2" charset="-78"/>
            </a:endParaRPr>
          </a:p>
          <a:p>
            <a:pPr lvl="1" eaLnBrk="1" hangingPunct="1">
              <a:buFontTx/>
              <a:buChar char="•"/>
              <a:defRPr/>
            </a:pPr>
            <a:r>
              <a:rPr lang="ur-PK" sz="6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Nafees Web Naskh" pitchFamily="2" charset="-78"/>
                <a:cs typeface="Tajweed" pitchFamily="2" charset="-78"/>
              </a:rPr>
              <a:t>  </a:t>
            </a:r>
            <a:r>
              <a:rPr lang="ar-SA" sz="6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Nafees Web Naskh" pitchFamily="2" charset="-78"/>
                <a:cs typeface="Tajweed" pitchFamily="2" charset="-78"/>
              </a:rPr>
              <a:t>ف</a:t>
            </a:r>
            <a:r>
              <a:rPr lang="ur-PK" sz="6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Nafees Web Naskh" pitchFamily="2" charset="-78"/>
                <a:cs typeface="Tajweed" pitchFamily="2" charset="-78"/>
              </a:rPr>
              <a:t>ـ ـ</a:t>
            </a:r>
            <a:r>
              <a:rPr lang="ar-SA" sz="6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Nafees Web Naskh" pitchFamily="2" charset="-78"/>
                <a:cs typeface="Tajweed" pitchFamily="2" charset="-78"/>
              </a:rPr>
              <a:t>ت</a:t>
            </a:r>
            <a:r>
              <a:rPr lang="ur-PK" sz="6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Nafees Web Naskh" pitchFamily="2" charset="-78"/>
                <a:cs typeface="Tajweed" pitchFamily="2" charset="-78"/>
              </a:rPr>
              <a:t>ـ ـ</a:t>
            </a:r>
            <a:r>
              <a:rPr lang="ar-SA" sz="6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Nafees Web Naskh" pitchFamily="2" charset="-78"/>
                <a:cs typeface="Tajweed" pitchFamily="2" charset="-78"/>
              </a:rPr>
              <a:t>ح</a:t>
            </a:r>
            <a:endParaRPr lang="ur-PK" sz="6000" dirty="0" smtClean="0">
              <a:effectLst>
                <a:outerShdw blurRad="38100" dist="38100" dir="2700000" algn="tl">
                  <a:srgbClr val="FFFFFF"/>
                </a:outerShdw>
              </a:effectLst>
              <a:latin typeface="Nafees Web Naskh" pitchFamily="2" charset="-78"/>
              <a:cs typeface="Tajweed" pitchFamily="2" charset="-78"/>
            </a:endParaRPr>
          </a:p>
          <a:p>
            <a:pPr lvl="1" eaLnBrk="1" hangingPunct="1">
              <a:buFontTx/>
              <a:buChar char="•"/>
              <a:defRPr/>
            </a:pPr>
            <a:r>
              <a:rPr lang="ar-SA" sz="6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Nafees Web Naskh" pitchFamily="2" charset="-78"/>
                <a:cs typeface="Tajweed" pitchFamily="2" charset="-78"/>
              </a:rPr>
              <a:t>  ن</a:t>
            </a:r>
            <a:r>
              <a:rPr lang="ur-PK" sz="6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Nafees Web Naskh" pitchFamily="2" charset="-78"/>
                <a:cs typeface="Tajweed" pitchFamily="2" charset="-78"/>
              </a:rPr>
              <a:t>ـ ـ</a:t>
            </a:r>
            <a:r>
              <a:rPr lang="ar-SA" sz="6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Nafees Web Naskh" pitchFamily="2" charset="-78"/>
                <a:cs typeface="Tajweed" pitchFamily="2" charset="-78"/>
              </a:rPr>
              <a:t>ص</a:t>
            </a:r>
            <a:r>
              <a:rPr lang="ur-PK" sz="6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Nafees Web Naskh" pitchFamily="2" charset="-78"/>
                <a:cs typeface="Tajweed" pitchFamily="2" charset="-78"/>
              </a:rPr>
              <a:t>ـ ـ</a:t>
            </a:r>
            <a:r>
              <a:rPr lang="ar-SA" sz="6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Nafees Web Naskh" pitchFamily="2" charset="-78"/>
                <a:cs typeface="Tajweed" pitchFamily="2" charset="-78"/>
              </a:rPr>
              <a:t>ر</a:t>
            </a:r>
          </a:p>
          <a:p>
            <a:pPr lvl="1" eaLnBrk="1" hangingPunct="1">
              <a:buFontTx/>
              <a:buChar char="•"/>
              <a:defRPr/>
            </a:pPr>
            <a:r>
              <a:rPr lang="ar-SA" sz="6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Nafees Web Naskh" pitchFamily="2" charset="-78"/>
                <a:cs typeface="Tajweed" pitchFamily="2" charset="-78"/>
              </a:rPr>
              <a:t>  ض</a:t>
            </a:r>
            <a:r>
              <a:rPr lang="ur-PK" sz="6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Nafees Web Naskh" pitchFamily="2" charset="-78"/>
                <a:cs typeface="Tajweed" pitchFamily="2" charset="-78"/>
              </a:rPr>
              <a:t>ـ ـ</a:t>
            </a:r>
            <a:r>
              <a:rPr lang="ar-SA" sz="6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Nafees Web Naskh" pitchFamily="2" charset="-78"/>
                <a:cs typeface="Tajweed" pitchFamily="2" charset="-78"/>
              </a:rPr>
              <a:t>ر</a:t>
            </a:r>
            <a:r>
              <a:rPr lang="ur-PK" sz="6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Nafees Web Naskh" pitchFamily="2" charset="-78"/>
                <a:cs typeface="Tajweed" pitchFamily="2" charset="-78"/>
              </a:rPr>
              <a:t> </a:t>
            </a:r>
            <a:r>
              <a:rPr lang="ar-SA" sz="6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Nafees Web Naskh" pitchFamily="2" charset="-78"/>
                <a:cs typeface="Tajweed" pitchFamily="2" charset="-78"/>
              </a:rPr>
              <a:t>ب</a:t>
            </a:r>
          </a:p>
        </p:txBody>
      </p:sp>
      <p:sp>
        <p:nvSpPr>
          <p:cNvPr id="855044" name="Rectangle 4"/>
          <p:cNvSpPr>
            <a:spLocks noChangeArrowheads="1"/>
          </p:cNvSpPr>
          <p:nvPr/>
        </p:nvSpPr>
        <p:spPr bwMode="auto">
          <a:xfrm>
            <a:off x="304800" y="1246188"/>
            <a:ext cx="8839200" cy="1066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rgbClr val="FF3300"/>
              </a:buClr>
              <a:defRPr/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In Arabic language most of verbs comes from three root letters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37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228600"/>
            <a:ext cx="8153400" cy="1143000"/>
          </a:xfrm>
        </p:spPr>
        <p:txBody>
          <a:bodyPr/>
          <a:lstStyle/>
          <a:p>
            <a:pPr algn="l" rtl="0" eaLnBrk="1" hangingPunct="1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80"/>
                  </a:outerShdw>
                </a:effectLst>
                <a:cs typeface="Tahoma" pitchFamily="34" charset="0"/>
              </a:rPr>
              <a:t>Arabic language has 2 tenses</a:t>
            </a:r>
            <a:endParaRPr lang="en-US" dirty="0" smtClean="0">
              <a:effectLst>
                <a:outerShdw blurRad="38100" dist="38100" dir="2700000" algn="tl">
                  <a:srgbClr val="000080"/>
                </a:outerShdw>
              </a:effectLst>
              <a:cs typeface="Tahoma" pitchFamily="34" charset="0"/>
            </a:endParaRPr>
          </a:p>
        </p:txBody>
      </p:sp>
      <p:sp>
        <p:nvSpPr>
          <p:cNvPr id="88067" name="Text Box 6"/>
          <p:cNvSpPr txBox="1">
            <a:spLocks noChangeArrowheads="1"/>
          </p:cNvSpPr>
          <p:nvPr/>
        </p:nvSpPr>
        <p:spPr bwMode="auto">
          <a:xfrm>
            <a:off x="-152400" y="5876925"/>
            <a:ext cx="6096000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solidFill>
                  <a:srgbClr val="FFFF00"/>
                </a:solidFill>
                <a:cs typeface="Arial" pitchFamily="34" charset="0"/>
              </a:rPr>
              <a:t>Being done or will be done</a:t>
            </a:r>
          </a:p>
        </p:txBody>
      </p:sp>
      <p:sp>
        <p:nvSpPr>
          <p:cNvPr id="1993735" name="Line 7"/>
          <p:cNvSpPr>
            <a:spLocks noChangeShapeType="1"/>
          </p:cNvSpPr>
          <p:nvPr/>
        </p:nvSpPr>
        <p:spPr bwMode="auto">
          <a:xfrm>
            <a:off x="0" y="18478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0"/>
              </a:spcBef>
              <a:defRPr/>
            </a:pPr>
            <a:endParaRPr lang="en-US" sz="6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Nafees Web Naskh" pitchFamily="2" charset="-78"/>
            </a:endParaRPr>
          </a:p>
        </p:txBody>
      </p:sp>
      <p:sp>
        <p:nvSpPr>
          <p:cNvPr id="88069" name="Rectangle 8"/>
          <p:cNvSpPr>
            <a:spLocks noChangeArrowheads="1"/>
          </p:cNvSpPr>
          <p:nvPr/>
        </p:nvSpPr>
        <p:spPr bwMode="auto">
          <a:xfrm>
            <a:off x="5791200" y="2209800"/>
            <a:ext cx="2967038" cy="1200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/>
            <a:r>
              <a:rPr lang="ar-SA" sz="7200">
                <a:solidFill>
                  <a:srgbClr val="FFFF00"/>
                </a:solidFill>
                <a:cs typeface="Majidi" pitchFamily="2" charset="-78"/>
              </a:rPr>
              <a:t>فِعْل مَاضِي</a:t>
            </a:r>
            <a:endParaRPr lang="en-US" sz="7200">
              <a:solidFill>
                <a:srgbClr val="FFFF00"/>
              </a:solidFill>
              <a:cs typeface="Majidi" pitchFamily="2" charset="-78"/>
            </a:endParaRPr>
          </a:p>
        </p:txBody>
      </p:sp>
      <p:sp>
        <p:nvSpPr>
          <p:cNvPr id="88070" name="Rectangle 9"/>
          <p:cNvSpPr>
            <a:spLocks noChangeArrowheads="1"/>
          </p:cNvSpPr>
          <p:nvPr/>
        </p:nvSpPr>
        <p:spPr bwMode="auto">
          <a:xfrm>
            <a:off x="5676900" y="4610100"/>
            <a:ext cx="3162300" cy="1200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sz="7200">
                <a:solidFill>
                  <a:srgbClr val="FFFF00"/>
                </a:solidFill>
                <a:cs typeface="Majidi" pitchFamily="2" charset="-78"/>
              </a:rPr>
              <a:t>فِعْل مُضَارِع</a:t>
            </a:r>
            <a:endParaRPr lang="en-US" sz="7200">
              <a:solidFill>
                <a:srgbClr val="FFFF00"/>
              </a:solidFill>
              <a:cs typeface="Majidi" pitchFamily="2" charset="-78"/>
            </a:endParaRPr>
          </a:p>
        </p:txBody>
      </p:sp>
      <p:sp>
        <p:nvSpPr>
          <p:cNvPr id="88071" name="Text Box 10"/>
          <p:cNvSpPr txBox="1">
            <a:spLocks noChangeArrowheads="1"/>
          </p:cNvSpPr>
          <p:nvPr/>
        </p:nvSpPr>
        <p:spPr bwMode="auto">
          <a:xfrm>
            <a:off x="533400" y="2209800"/>
            <a:ext cx="5562600" cy="17541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/>
              <a:t>That which is done</a:t>
            </a:r>
          </a:p>
        </p:txBody>
      </p:sp>
      <p:sp>
        <p:nvSpPr>
          <p:cNvPr id="88072" name="Text Box 10"/>
          <p:cNvSpPr txBox="1">
            <a:spLocks noChangeArrowheads="1"/>
          </p:cNvSpPr>
          <p:nvPr/>
        </p:nvSpPr>
        <p:spPr bwMode="auto">
          <a:xfrm>
            <a:off x="381000" y="4265613"/>
            <a:ext cx="5562600" cy="17541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>
                <a:solidFill>
                  <a:srgbClr val="FFFF00"/>
                </a:solidFill>
              </a:rPr>
              <a:t>That which is not done yet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59490" name="Group 2"/>
          <p:cNvGraphicFramePr>
            <a:graphicFrameLocks noGrp="1"/>
          </p:cNvGraphicFramePr>
          <p:nvPr/>
        </p:nvGraphicFramePr>
        <p:xfrm>
          <a:off x="4114800" y="165100"/>
          <a:ext cx="5029200" cy="6064885"/>
        </p:xfrm>
        <a:graphic>
          <a:graphicData uri="http://schemas.openxmlformats.org/drawingml/2006/table">
            <a:tbl>
              <a:tblPr/>
              <a:tblGrid>
                <a:gridCol w="2514600"/>
                <a:gridCol w="2514600"/>
              </a:tblGrid>
              <a:tr h="2041525">
                <a:tc>
                  <a:txBody>
                    <a:bodyPr/>
                    <a:lstStyle/>
                    <a:p>
                      <a:pPr marL="293688" marR="0" lvl="0" indent="-65088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6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ajweed" pitchFamily="2" charset="-78"/>
                        </a:rPr>
                        <a:t>يَفْعَلُ</a:t>
                      </a:r>
                    </a:p>
                    <a:p>
                      <a:pPr marL="293688" marR="0" lvl="0" indent="-65088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6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ajweed" pitchFamily="2" charset="-78"/>
                        </a:rPr>
                        <a:t> يَفْعَلُونَ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ajweed" pitchFamily="2" charset="-78"/>
                      </a:endParaRPr>
                    </a:p>
                  </a:txBody>
                  <a:tcPr marL="0" marR="0" marT="1371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6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ajweed" pitchFamily="2" charset="-78"/>
                        </a:rPr>
                        <a:t>فَعَلَ</a:t>
                      </a:r>
                      <a:endParaRPr kumimoji="0" lang="en-US" sz="6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ajweed" pitchFamily="2" charset="-78"/>
                      </a:endParaRP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6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ajweed" pitchFamily="2" charset="-78"/>
                        </a:rPr>
                        <a:t>فَعَلُوا</a:t>
                      </a:r>
                      <a:endParaRPr kumimoji="0" lang="ar-SA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ajweed" pitchFamily="2" charset="-78"/>
                      </a:endParaRPr>
                    </a:p>
                  </a:txBody>
                  <a:tcPr marL="0" marR="0" marT="1371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1981200">
                <a:tc>
                  <a:txBody>
                    <a:bodyPr/>
                    <a:lstStyle/>
                    <a:p>
                      <a:pPr marL="293688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6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ajweed" pitchFamily="2" charset="-78"/>
                        </a:rPr>
                        <a:t> تَفْعَلُ</a:t>
                      </a:r>
                    </a:p>
                    <a:p>
                      <a:pPr marL="293688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6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ajweed" pitchFamily="2" charset="-78"/>
                        </a:rPr>
                        <a:t> تَفْعَلُونَ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Tajweed" pitchFamily="2" charset="-78"/>
                      </a:endParaRPr>
                    </a:p>
                  </a:txBody>
                  <a:tcPr marL="0" marR="0" marT="1371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6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ajweed" pitchFamily="2" charset="-78"/>
                        </a:rPr>
                        <a:t>فَعَلْتَ</a:t>
                      </a:r>
                      <a:r>
                        <a:rPr kumimoji="0" lang="en-US" sz="6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ajweed" pitchFamily="2" charset="-78"/>
                        </a:rPr>
                        <a:t> </a:t>
                      </a:r>
                      <a:endParaRPr kumimoji="0" lang="en-US" sz="6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ajweed" pitchFamily="2" charset="-78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6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ajweed" pitchFamily="2" charset="-78"/>
                        </a:rPr>
                        <a:t>فَعَلْتُمْ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Tajweed" pitchFamily="2" charset="-78"/>
                      </a:endParaRPr>
                    </a:p>
                  </a:txBody>
                  <a:tcPr marL="0" marR="0" marT="1371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981200">
                <a:tc>
                  <a:txBody>
                    <a:bodyPr/>
                    <a:lstStyle/>
                    <a:p>
                      <a:pPr marL="0" marR="0" lvl="0" indent="293688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ajweed" pitchFamily="2" charset="-78"/>
                        </a:rPr>
                        <a:t> </a:t>
                      </a:r>
                      <a:r>
                        <a:rPr kumimoji="0" lang="ar-SA" sz="6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ajweed" pitchFamily="2" charset="-78"/>
                        </a:rPr>
                        <a:t>أَفْعَلُ</a:t>
                      </a:r>
                    </a:p>
                    <a:p>
                      <a:pPr marL="0" marR="0" lvl="0" indent="293688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6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ajweed" pitchFamily="2" charset="-78"/>
                        </a:rPr>
                        <a:t>نَفْعَلُ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ajweed" pitchFamily="2" charset="-78"/>
                      </a:endParaRPr>
                    </a:p>
                  </a:txBody>
                  <a:tcPr marL="0" marR="0" marT="1371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6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ajweed" pitchFamily="2" charset="-78"/>
                        </a:rPr>
                        <a:t>فَعَلْتُ</a:t>
                      </a:r>
                      <a:endParaRPr kumimoji="0" lang="en-US" sz="6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ajweed" pitchFamily="2" charset="-78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6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ajweed" pitchFamily="2" charset="-78"/>
                        </a:rPr>
                        <a:t>فَعَلْنَا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ajweed" pitchFamily="2" charset="-78"/>
                      </a:endParaRPr>
                    </a:p>
                  </a:txBody>
                  <a:tcPr marL="0" marR="0" marT="1371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89106" name="AutoShape 18"/>
          <p:cNvSpPr>
            <a:spLocks noChangeArrowheads="1"/>
          </p:cNvSpPr>
          <p:nvPr/>
        </p:nvSpPr>
        <p:spPr bwMode="auto">
          <a:xfrm>
            <a:off x="-76200" y="2362200"/>
            <a:ext cx="4343400" cy="2438400"/>
          </a:xfrm>
          <a:prstGeom prst="irregularSeal1">
            <a:avLst/>
          </a:prstGeom>
          <a:solidFill>
            <a:srgbClr val="FF0000"/>
          </a:solidFill>
          <a:ln w="28575" algn="ctr">
            <a:solidFill>
              <a:srgbClr val="002346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9107" name="Text Box 19"/>
          <p:cNvSpPr txBox="1">
            <a:spLocks noChangeArrowheads="1"/>
          </p:cNvSpPr>
          <p:nvPr/>
        </p:nvSpPr>
        <p:spPr bwMode="auto">
          <a:xfrm>
            <a:off x="381000" y="2895600"/>
            <a:ext cx="3429000" cy="1128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zh-TW" sz="2000" b="1">
                <a:ea typeface="PMingLiU" pitchFamily="18" charset="-120"/>
                <a:cs typeface="Tahoma" pitchFamily="34" charset="0"/>
              </a:rPr>
              <a:t>Almost </a:t>
            </a:r>
            <a:r>
              <a:rPr lang="en-US" altLang="zh-TW" sz="2800" b="1">
                <a:ea typeface="PMingLiU" pitchFamily="18" charset="-120"/>
                <a:cs typeface="Tahoma" pitchFamily="34" charset="0"/>
              </a:rPr>
              <a:t>10,000</a:t>
            </a:r>
            <a:r>
              <a:rPr lang="en-US" altLang="zh-TW" sz="2000" b="1">
                <a:ea typeface="PMingLiU" pitchFamily="18" charset="-120"/>
                <a:cs typeface="Tahoma" pitchFamily="34" charset="0"/>
              </a:rPr>
              <a:t> words have come in the Qur’an on these patterns </a:t>
            </a:r>
            <a:endParaRPr lang="ar-SA" sz="2000" b="1">
              <a:ea typeface="PMingLiU" pitchFamily="18" charset="-120"/>
              <a:cs typeface="Tahoma" pitchFamily="34" charset="0"/>
            </a:endParaRPr>
          </a:p>
        </p:txBody>
      </p:sp>
      <p:sp>
        <p:nvSpPr>
          <p:cNvPr id="89108" name="Freeform 20"/>
          <p:cNvSpPr>
            <a:spLocks/>
          </p:cNvSpPr>
          <p:nvPr/>
        </p:nvSpPr>
        <p:spPr bwMode="auto">
          <a:xfrm rot="1366003" flipH="1">
            <a:off x="3657600" y="6326188"/>
            <a:ext cx="1076325" cy="273050"/>
          </a:xfrm>
          <a:custGeom>
            <a:avLst/>
            <a:gdLst>
              <a:gd name="T0" fmla="*/ 0 w 2830"/>
              <a:gd name="T1" fmla="*/ 2147483647 h 536"/>
              <a:gd name="T2" fmla="*/ 2147483647 w 2830"/>
              <a:gd name="T3" fmla="*/ 2147483647 h 536"/>
              <a:gd name="T4" fmla="*/ 2147483647 w 2830"/>
              <a:gd name="T5" fmla="*/ 2147483647 h 536"/>
              <a:gd name="T6" fmla="*/ 2147483647 w 2830"/>
              <a:gd name="T7" fmla="*/ 2147483647 h 536"/>
              <a:gd name="T8" fmla="*/ 2147483647 w 2830"/>
              <a:gd name="T9" fmla="*/ 2147483647 h 536"/>
              <a:gd name="T10" fmla="*/ 2147483647 w 2830"/>
              <a:gd name="T11" fmla="*/ 2147483647 h 536"/>
              <a:gd name="T12" fmla="*/ 2147483647 w 2830"/>
              <a:gd name="T13" fmla="*/ 0 h 536"/>
              <a:gd name="T14" fmla="*/ 2147483647 w 2830"/>
              <a:gd name="T15" fmla="*/ 2147483647 h 536"/>
              <a:gd name="T16" fmla="*/ 2147483647 w 2830"/>
              <a:gd name="T17" fmla="*/ 2147483647 h 536"/>
              <a:gd name="T18" fmla="*/ 2147483647 w 2830"/>
              <a:gd name="T19" fmla="*/ 2147483647 h 536"/>
              <a:gd name="T20" fmla="*/ 2147483647 w 2830"/>
              <a:gd name="T21" fmla="*/ 2147483647 h 536"/>
              <a:gd name="T22" fmla="*/ 2147483647 w 2830"/>
              <a:gd name="T23" fmla="*/ 2147483647 h 536"/>
              <a:gd name="T24" fmla="*/ 2147483647 w 2830"/>
              <a:gd name="T25" fmla="*/ 2147483647 h 536"/>
              <a:gd name="T26" fmla="*/ 2147483647 w 2830"/>
              <a:gd name="T27" fmla="*/ 2147483647 h 536"/>
              <a:gd name="T28" fmla="*/ 2147483647 w 2830"/>
              <a:gd name="T29" fmla="*/ 2147483647 h 536"/>
              <a:gd name="T30" fmla="*/ 2147483647 w 2830"/>
              <a:gd name="T31" fmla="*/ 2147483647 h 536"/>
              <a:gd name="T32" fmla="*/ 2147483647 w 2830"/>
              <a:gd name="T33" fmla="*/ 2147483647 h 536"/>
              <a:gd name="T34" fmla="*/ 0 w 2830"/>
              <a:gd name="T35" fmla="*/ 2147483647 h 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2830"/>
              <a:gd name="T55" fmla="*/ 0 h 536"/>
              <a:gd name="T56" fmla="*/ 2830 w 2830"/>
              <a:gd name="T57" fmla="*/ 536 h 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2830" h="536">
                <a:moveTo>
                  <a:pt x="0" y="318"/>
                </a:moveTo>
                <a:lnTo>
                  <a:pt x="235" y="134"/>
                </a:lnTo>
                <a:lnTo>
                  <a:pt x="1089" y="184"/>
                </a:lnTo>
                <a:lnTo>
                  <a:pt x="1423" y="251"/>
                </a:lnTo>
                <a:lnTo>
                  <a:pt x="2244" y="268"/>
                </a:lnTo>
                <a:lnTo>
                  <a:pt x="2612" y="17"/>
                </a:lnTo>
                <a:lnTo>
                  <a:pt x="2830" y="0"/>
                </a:lnTo>
                <a:lnTo>
                  <a:pt x="2512" y="335"/>
                </a:lnTo>
                <a:lnTo>
                  <a:pt x="2780" y="301"/>
                </a:lnTo>
                <a:lnTo>
                  <a:pt x="2713" y="402"/>
                </a:lnTo>
                <a:lnTo>
                  <a:pt x="2512" y="402"/>
                </a:lnTo>
                <a:lnTo>
                  <a:pt x="2328" y="469"/>
                </a:lnTo>
                <a:lnTo>
                  <a:pt x="1507" y="536"/>
                </a:lnTo>
                <a:lnTo>
                  <a:pt x="854" y="519"/>
                </a:lnTo>
                <a:lnTo>
                  <a:pt x="235" y="452"/>
                </a:lnTo>
                <a:cubicBezTo>
                  <a:pt x="185" y="430"/>
                  <a:pt x="135" y="405"/>
                  <a:pt x="84" y="385"/>
                </a:cubicBezTo>
                <a:cubicBezTo>
                  <a:pt x="62" y="377"/>
                  <a:pt x="35" y="382"/>
                  <a:pt x="17" y="368"/>
                </a:cubicBezTo>
                <a:cubicBezTo>
                  <a:pt x="3" y="357"/>
                  <a:pt x="6" y="335"/>
                  <a:pt x="0" y="318"/>
                </a:cubicBez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9109" name="Freeform 21"/>
          <p:cNvSpPr>
            <a:spLocks/>
          </p:cNvSpPr>
          <p:nvPr/>
        </p:nvSpPr>
        <p:spPr bwMode="auto">
          <a:xfrm rot="2695394">
            <a:off x="4125913" y="6491288"/>
            <a:ext cx="188912" cy="290512"/>
          </a:xfrm>
          <a:custGeom>
            <a:avLst/>
            <a:gdLst>
              <a:gd name="T0" fmla="*/ 0 w 150"/>
              <a:gd name="T1" fmla="*/ 2147483647 h 267"/>
              <a:gd name="T2" fmla="*/ 2147483647 w 150"/>
              <a:gd name="T3" fmla="*/ 2147483647 h 267"/>
              <a:gd name="T4" fmla="*/ 2147483647 w 150"/>
              <a:gd name="T5" fmla="*/ 2147483647 h 267"/>
              <a:gd name="T6" fmla="*/ 2147483647 w 150"/>
              <a:gd name="T7" fmla="*/ 2147483647 h 267"/>
              <a:gd name="T8" fmla="*/ 2147483647 w 150"/>
              <a:gd name="T9" fmla="*/ 0 h 267"/>
              <a:gd name="T10" fmla="*/ 2147483647 w 150"/>
              <a:gd name="T11" fmla="*/ 2147483647 h 267"/>
              <a:gd name="T12" fmla="*/ 2147483647 w 150"/>
              <a:gd name="T13" fmla="*/ 2147483647 h 267"/>
              <a:gd name="T14" fmla="*/ 0 w 150"/>
              <a:gd name="T15" fmla="*/ 2147483647 h 26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50"/>
              <a:gd name="T25" fmla="*/ 0 h 267"/>
              <a:gd name="T26" fmla="*/ 150 w 150"/>
              <a:gd name="T27" fmla="*/ 267 h 26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50" h="267">
                <a:moveTo>
                  <a:pt x="0" y="99"/>
                </a:moveTo>
                <a:cubicBezTo>
                  <a:pt x="4" y="91"/>
                  <a:pt x="12" y="75"/>
                  <a:pt x="12" y="75"/>
                </a:cubicBezTo>
                <a:lnTo>
                  <a:pt x="48" y="39"/>
                </a:lnTo>
                <a:lnTo>
                  <a:pt x="87" y="18"/>
                </a:lnTo>
                <a:lnTo>
                  <a:pt x="150" y="0"/>
                </a:lnTo>
                <a:lnTo>
                  <a:pt x="108" y="231"/>
                </a:lnTo>
                <a:lnTo>
                  <a:pt x="60" y="267"/>
                </a:lnTo>
                <a:lnTo>
                  <a:pt x="0" y="99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9110" name="Line 22"/>
          <p:cNvSpPr>
            <a:spLocks noChangeShapeType="1"/>
          </p:cNvSpPr>
          <p:nvPr/>
        </p:nvSpPr>
        <p:spPr bwMode="auto">
          <a:xfrm rot="2695394">
            <a:off x="3779838" y="6272213"/>
            <a:ext cx="111125" cy="460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9111" name="Line 23"/>
          <p:cNvSpPr>
            <a:spLocks noChangeShapeType="1"/>
          </p:cNvSpPr>
          <p:nvPr/>
        </p:nvSpPr>
        <p:spPr bwMode="auto">
          <a:xfrm>
            <a:off x="3937000" y="6413500"/>
            <a:ext cx="733425" cy="223838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89112" name="Group 24"/>
          <p:cNvGrpSpPr>
            <a:grpSpLocks/>
          </p:cNvGrpSpPr>
          <p:nvPr/>
        </p:nvGrpSpPr>
        <p:grpSpPr bwMode="auto">
          <a:xfrm>
            <a:off x="6324600" y="6248400"/>
            <a:ext cx="2743200" cy="609600"/>
            <a:chOff x="3984" y="3888"/>
            <a:chExt cx="1728" cy="384"/>
          </a:xfrm>
        </p:grpSpPr>
        <p:sp>
          <p:nvSpPr>
            <p:cNvPr id="89117" name="Oval 25"/>
            <p:cNvSpPr>
              <a:spLocks noChangeArrowheads="1"/>
            </p:cNvSpPr>
            <p:nvPr/>
          </p:nvSpPr>
          <p:spPr bwMode="auto">
            <a:xfrm>
              <a:off x="4080" y="3888"/>
              <a:ext cx="1109" cy="38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89118" name="Group 26"/>
            <p:cNvGrpSpPr>
              <a:grpSpLocks/>
            </p:cNvGrpSpPr>
            <p:nvPr/>
          </p:nvGrpSpPr>
          <p:grpSpPr bwMode="auto">
            <a:xfrm>
              <a:off x="5203" y="3903"/>
              <a:ext cx="509" cy="299"/>
              <a:chOff x="8012" y="9128"/>
              <a:chExt cx="868" cy="392"/>
            </a:xfrm>
          </p:grpSpPr>
          <p:sp>
            <p:nvSpPr>
              <p:cNvPr id="89120" name="Freeform 27"/>
              <p:cNvSpPr>
                <a:spLocks/>
              </p:cNvSpPr>
              <p:nvPr/>
            </p:nvSpPr>
            <p:spPr bwMode="auto">
              <a:xfrm rot="20270609" flipH="1">
                <a:off x="8012" y="9169"/>
                <a:ext cx="868" cy="246"/>
              </a:xfrm>
              <a:custGeom>
                <a:avLst/>
                <a:gdLst>
                  <a:gd name="T0" fmla="*/ 0 w 2830"/>
                  <a:gd name="T1" fmla="*/ 3 h 536"/>
                  <a:gd name="T2" fmla="*/ 0 w 2830"/>
                  <a:gd name="T3" fmla="*/ 1 h 536"/>
                  <a:gd name="T4" fmla="*/ 1 w 2830"/>
                  <a:gd name="T5" fmla="*/ 2 h 536"/>
                  <a:gd name="T6" fmla="*/ 1 w 2830"/>
                  <a:gd name="T7" fmla="*/ 2 h 536"/>
                  <a:gd name="T8" fmla="*/ 2 w 2830"/>
                  <a:gd name="T9" fmla="*/ 3 h 536"/>
                  <a:gd name="T10" fmla="*/ 2 w 2830"/>
                  <a:gd name="T11" fmla="*/ 0 h 536"/>
                  <a:gd name="T12" fmla="*/ 2 w 2830"/>
                  <a:gd name="T13" fmla="*/ 0 h 536"/>
                  <a:gd name="T14" fmla="*/ 2 w 2830"/>
                  <a:gd name="T15" fmla="*/ 3 h 536"/>
                  <a:gd name="T16" fmla="*/ 2 w 2830"/>
                  <a:gd name="T17" fmla="*/ 3 h 536"/>
                  <a:gd name="T18" fmla="*/ 2 w 2830"/>
                  <a:gd name="T19" fmla="*/ 4 h 536"/>
                  <a:gd name="T20" fmla="*/ 2 w 2830"/>
                  <a:gd name="T21" fmla="*/ 4 h 536"/>
                  <a:gd name="T22" fmla="*/ 2 w 2830"/>
                  <a:gd name="T23" fmla="*/ 5 h 536"/>
                  <a:gd name="T24" fmla="*/ 1 w 2830"/>
                  <a:gd name="T25" fmla="*/ 5 h 536"/>
                  <a:gd name="T26" fmla="*/ 1 w 2830"/>
                  <a:gd name="T27" fmla="*/ 5 h 536"/>
                  <a:gd name="T28" fmla="*/ 0 w 2830"/>
                  <a:gd name="T29" fmla="*/ 4 h 536"/>
                  <a:gd name="T30" fmla="*/ 0 w 2830"/>
                  <a:gd name="T31" fmla="*/ 4 h 536"/>
                  <a:gd name="T32" fmla="*/ 0 w 2830"/>
                  <a:gd name="T33" fmla="*/ 4 h 536"/>
                  <a:gd name="T34" fmla="*/ 0 w 2830"/>
                  <a:gd name="T35" fmla="*/ 3 h 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2830"/>
                  <a:gd name="T55" fmla="*/ 0 h 536"/>
                  <a:gd name="T56" fmla="*/ 2830 w 2830"/>
                  <a:gd name="T57" fmla="*/ 536 h 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2830" h="536">
                    <a:moveTo>
                      <a:pt x="0" y="318"/>
                    </a:moveTo>
                    <a:lnTo>
                      <a:pt x="235" y="134"/>
                    </a:lnTo>
                    <a:lnTo>
                      <a:pt x="1089" y="184"/>
                    </a:lnTo>
                    <a:lnTo>
                      <a:pt x="1423" y="251"/>
                    </a:lnTo>
                    <a:lnTo>
                      <a:pt x="2244" y="268"/>
                    </a:lnTo>
                    <a:lnTo>
                      <a:pt x="2612" y="17"/>
                    </a:lnTo>
                    <a:lnTo>
                      <a:pt x="2830" y="0"/>
                    </a:lnTo>
                    <a:lnTo>
                      <a:pt x="2512" y="335"/>
                    </a:lnTo>
                    <a:lnTo>
                      <a:pt x="2780" y="301"/>
                    </a:lnTo>
                    <a:lnTo>
                      <a:pt x="2713" y="402"/>
                    </a:lnTo>
                    <a:lnTo>
                      <a:pt x="2512" y="402"/>
                    </a:lnTo>
                    <a:lnTo>
                      <a:pt x="2328" y="469"/>
                    </a:lnTo>
                    <a:lnTo>
                      <a:pt x="1507" y="536"/>
                    </a:lnTo>
                    <a:lnTo>
                      <a:pt x="854" y="519"/>
                    </a:lnTo>
                    <a:lnTo>
                      <a:pt x="235" y="452"/>
                    </a:lnTo>
                    <a:cubicBezTo>
                      <a:pt x="185" y="430"/>
                      <a:pt x="135" y="405"/>
                      <a:pt x="84" y="385"/>
                    </a:cubicBezTo>
                    <a:cubicBezTo>
                      <a:pt x="62" y="377"/>
                      <a:pt x="35" y="382"/>
                      <a:pt x="17" y="368"/>
                    </a:cubicBezTo>
                    <a:cubicBezTo>
                      <a:pt x="3" y="357"/>
                      <a:pt x="6" y="335"/>
                      <a:pt x="0" y="318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121" name="Freeform 28"/>
              <p:cNvSpPr>
                <a:spLocks/>
              </p:cNvSpPr>
              <p:nvPr/>
            </p:nvSpPr>
            <p:spPr bwMode="auto">
              <a:xfrm>
                <a:off x="8494" y="9259"/>
                <a:ext cx="153" cy="261"/>
              </a:xfrm>
              <a:custGeom>
                <a:avLst/>
                <a:gdLst>
                  <a:gd name="T0" fmla="*/ 0 w 150"/>
                  <a:gd name="T1" fmla="*/ 87 h 267"/>
                  <a:gd name="T2" fmla="*/ 12 w 150"/>
                  <a:gd name="T3" fmla="*/ 64 h 267"/>
                  <a:gd name="T4" fmla="*/ 54 w 150"/>
                  <a:gd name="T5" fmla="*/ 33 h 267"/>
                  <a:gd name="T6" fmla="*/ 99 w 150"/>
                  <a:gd name="T7" fmla="*/ 18 h 267"/>
                  <a:gd name="T8" fmla="*/ 168 w 150"/>
                  <a:gd name="T9" fmla="*/ 0 h 267"/>
                  <a:gd name="T10" fmla="*/ 120 w 150"/>
                  <a:gd name="T11" fmla="*/ 201 h 267"/>
                  <a:gd name="T12" fmla="*/ 66 w 150"/>
                  <a:gd name="T13" fmla="*/ 233 h 267"/>
                  <a:gd name="T14" fmla="*/ 0 w 150"/>
                  <a:gd name="T15" fmla="*/ 87 h 26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0"/>
                  <a:gd name="T25" fmla="*/ 0 h 267"/>
                  <a:gd name="T26" fmla="*/ 150 w 150"/>
                  <a:gd name="T27" fmla="*/ 267 h 26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0" h="267">
                    <a:moveTo>
                      <a:pt x="0" y="99"/>
                    </a:moveTo>
                    <a:cubicBezTo>
                      <a:pt x="4" y="91"/>
                      <a:pt x="12" y="75"/>
                      <a:pt x="12" y="75"/>
                    </a:cubicBezTo>
                    <a:lnTo>
                      <a:pt x="48" y="39"/>
                    </a:lnTo>
                    <a:lnTo>
                      <a:pt x="87" y="18"/>
                    </a:lnTo>
                    <a:lnTo>
                      <a:pt x="150" y="0"/>
                    </a:lnTo>
                    <a:lnTo>
                      <a:pt x="108" y="231"/>
                    </a:lnTo>
                    <a:lnTo>
                      <a:pt x="60" y="267"/>
                    </a:lnTo>
                    <a:lnTo>
                      <a:pt x="0" y="9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122" name="Line 29"/>
              <p:cNvSpPr>
                <a:spLocks noChangeShapeType="1"/>
              </p:cNvSpPr>
              <p:nvPr/>
            </p:nvSpPr>
            <p:spPr bwMode="auto">
              <a:xfrm>
                <a:off x="8089" y="9370"/>
                <a:ext cx="90" cy="4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123" name="Line 30"/>
              <p:cNvSpPr>
                <a:spLocks noChangeShapeType="1"/>
              </p:cNvSpPr>
              <p:nvPr/>
            </p:nvSpPr>
            <p:spPr bwMode="auto">
              <a:xfrm flipH="1">
                <a:off x="8280" y="9128"/>
                <a:ext cx="533" cy="27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9119" name="Rectangle 31"/>
            <p:cNvSpPr>
              <a:spLocks noChangeArrowheads="1"/>
            </p:cNvSpPr>
            <p:nvPr/>
          </p:nvSpPr>
          <p:spPr bwMode="auto">
            <a:xfrm>
              <a:off x="3984" y="3984"/>
              <a:ext cx="1259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r" rtl="1">
                <a:spcBef>
                  <a:spcPct val="0"/>
                </a:spcBef>
              </a:pPr>
              <a:r>
                <a:rPr lang="en-US" sz="2000" b="1">
                  <a:cs typeface="Traditional Arabic_bs" pitchFamily="2" charset="-78"/>
                </a:rPr>
                <a:t>-  </a:t>
              </a:r>
              <a:r>
                <a:rPr lang="ar-SA" sz="2000" b="1">
                  <a:cs typeface="Traditional Arabic_bs" pitchFamily="2" charset="-78"/>
                </a:rPr>
                <a:t>وْا</a:t>
              </a:r>
              <a:r>
                <a:rPr lang="en-US" sz="2000" b="1">
                  <a:cs typeface="Traditional Arabic_bs" pitchFamily="2" charset="-78"/>
                </a:rPr>
                <a:t>   </a:t>
              </a:r>
              <a:r>
                <a:rPr lang="ar-SA" sz="2000" b="1">
                  <a:cs typeface="Traditional Arabic_bs" pitchFamily="2" charset="-78"/>
                </a:rPr>
                <a:t>تَ</a:t>
              </a:r>
              <a:r>
                <a:rPr lang="en-US" sz="2000" b="1">
                  <a:cs typeface="Traditional Arabic_bs" pitchFamily="2" charset="-78"/>
                </a:rPr>
                <a:t> </a:t>
              </a:r>
              <a:r>
                <a:rPr lang="ar-SA" sz="2000" b="1">
                  <a:cs typeface="Traditional Arabic_bs" pitchFamily="2" charset="-78"/>
                </a:rPr>
                <a:t>تُمْ</a:t>
              </a:r>
              <a:r>
                <a:rPr lang="en-US" sz="2000" b="1">
                  <a:cs typeface="Traditional Arabic_bs" pitchFamily="2" charset="-78"/>
                </a:rPr>
                <a:t>   </a:t>
              </a:r>
              <a:r>
                <a:rPr lang="ar-SA" sz="2000" b="1">
                  <a:cs typeface="Traditional Arabic_bs" pitchFamily="2" charset="-78"/>
                </a:rPr>
                <a:t>تُ نَا</a:t>
              </a:r>
              <a:r>
                <a:rPr lang="en-US" sz="2000" b="1">
                  <a:cs typeface="Traditional Arabic_bs" pitchFamily="2" charset="-78"/>
                </a:rPr>
                <a:t>   </a:t>
              </a:r>
            </a:p>
          </p:txBody>
        </p:sp>
      </p:grpSp>
      <p:sp>
        <p:nvSpPr>
          <p:cNvPr id="89113" name="Rectangle 32"/>
          <p:cNvSpPr>
            <a:spLocks noChangeArrowheads="1"/>
          </p:cNvSpPr>
          <p:nvPr/>
        </p:nvSpPr>
        <p:spPr bwMode="auto">
          <a:xfrm>
            <a:off x="4670425" y="6375400"/>
            <a:ext cx="1349375" cy="4064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rtl="1">
              <a:spcBef>
                <a:spcPct val="0"/>
              </a:spcBef>
            </a:pPr>
            <a:r>
              <a:rPr lang="ar-SA" sz="2000" b="1">
                <a:cs typeface="Traditional Arabic_bs" pitchFamily="2" charset="-78"/>
              </a:rPr>
              <a:t>يَ</a:t>
            </a:r>
            <a:r>
              <a:rPr lang="en-US" sz="2000" b="1">
                <a:cs typeface="Traditional Arabic_bs" pitchFamily="2" charset="-78"/>
              </a:rPr>
              <a:t>  </a:t>
            </a:r>
            <a:r>
              <a:rPr lang="ar-SA" sz="2000" b="1">
                <a:cs typeface="Traditional Arabic_bs" pitchFamily="2" charset="-78"/>
              </a:rPr>
              <a:t>تَ</a:t>
            </a:r>
            <a:r>
              <a:rPr lang="en-US" sz="2000" b="1">
                <a:cs typeface="Traditional Arabic_bs" pitchFamily="2" charset="-78"/>
              </a:rPr>
              <a:t>  </a:t>
            </a:r>
            <a:r>
              <a:rPr lang="ar-SA" sz="2000" b="1">
                <a:cs typeface="Traditional Arabic_bs" pitchFamily="2" charset="-78"/>
              </a:rPr>
              <a:t>أَ</a:t>
            </a:r>
            <a:r>
              <a:rPr lang="en-US" sz="2000" b="1">
                <a:cs typeface="Traditional Arabic_bs" pitchFamily="2" charset="-78"/>
              </a:rPr>
              <a:t>  </a:t>
            </a:r>
            <a:r>
              <a:rPr lang="ar-SA" sz="2000" b="1">
                <a:cs typeface="Traditional Arabic_bs" pitchFamily="2" charset="-78"/>
              </a:rPr>
              <a:t>نَ</a:t>
            </a:r>
            <a:r>
              <a:rPr lang="en-US" sz="2000" b="1">
                <a:cs typeface="Traditional Arabic_bs" pitchFamily="2" charset="-78"/>
              </a:rPr>
              <a:t>   </a:t>
            </a:r>
          </a:p>
        </p:txBody>
      </p:sp>
      <p:sp>
        <p:nvSpPr>
          <p:cNvPr id="89114" name="AutoShape 33"/>
          <p:cNvSpPr>
            <a:spLocks noChangeArrowheads="1"/>
          </p:cNvSpPr>
          <p:nvPr/>
        </p:nvSpPr>
        <p:spPr bwMode="auto">
          <a:xfrm>
            <a:off x="80963" y="5791200"/>
            <a:ext cx="1824037" cy="82391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lIns="0" rIns="0" anchor="ctr"/>
          <a:lstStyle/>
          <a:p>
            <a:pPr algn="ctr" rtl="1">
              <a:spcBef>
                <a:spcPct val="0"/>
              </a:spcBef>
            </a:pPr>
            <a:r>
              <a:rPr lang="en-US" sz="1400">
                <a:solidFill>
                  <a:srgbClr val="FFFF00"/>
                </a:solidFill>
                <a:cs typeface="Tahoma" pitchFamily="34" charset="0"/>
              </a:rPr>
              <a:t>When practicing in Arabic, say it as if you are talking  to Arabs</a:t>
            </a:r>
          </a:p>
        </p:txBody>
      </p:sp>
      <p:sp>
        <p:nvSpPr>
          <p:cNvPr id="89115" name="Oval 34"/>
          <p:cNvSpPr>
            <a:spLocks noChangeArrowheads="1"/>
          </p:cNvSpPr>
          <p:nvPr/>
        </p:nvSpPr>
        <p:spPr bwMode="auto">
          <a:xfrm>
            <a:off x="7162800" y="381000"/>
            <a:ext cx="717550" cy="5562600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9525" algn="ctr">
            <a:solidFill>
              <a:srgbClr val="FFFF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9116" name="Oval 35"/>
          <p:cNvSpPr>
            <a:spLocks noChangeArrowheads="1"/>
          </p:cNvSpPr>
          <p:nvPr/>
        </p:nvSpPr>
        <p:spPr bwMode="auto">
          <a:xfrm>
            <a:off x="5943600" y="304800"/>
            <a:ext cx="717550" cy="5562600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9525" algn="ctr">
            <a:solidFill>
              <a:srgbClr val="FFFF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82370" name="Group 2"/>
          <p:cNvGraphicFramePr>
            <a:graphicFrameLocks noGrp="1"/>
          </p:cNvGraphicFramePr>
          <p:nvPr/>
        </p:nvGraphicFramePr>
        <p:xfrm>
          <a:off x="685800" y="3886200"/>
          <a:ext cx="8153400" cy="2667000"/>
        </p:xfrm>
        <a:graphic>
          <a:graphicData uri="http://schemas.openxmlformats.org/drawingml/2006/table">
            <a:tbl>
              <a:tblPr/>
              <a:tblGrid>
                <a:gridCol w="4938713"/>
                <a:gridCol w="3214687"/>
              </a:tblGrid>
              <a:tr h="2667000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5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7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ar-SA" sz="7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Tajweed" pitchFamily="2" charset="-78"/>
                        </a:rPr>
                        <a:t>لاَ تَفْعَلْ</a:t>
                      </a:r>
                      <a:r>
                        <a:rPr kumimoji="0" lang="en-US" sz="7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ar-SA" sz="7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Nafees Web Naskh" pitchFamily="2" charset="-78"/>
                          <a:cs typeface="Nafees Web Naskh" pitchFamily="2" charset="-78"/>
                        </a:rPr>
                        <a:t>Don’t Do! </a:t>
                      </a: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5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7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ar-SA" sz="7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Tajweed" pitchFamily="2" charset="-78"/>
                        </a:rPr>
                        <a:t>لاَ تَفْعَلُوا</a:t>
                      </a:r>
                      <a:r>
                        <a:rPr kumimoji="0" lang="ar-SA" sz="7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Nafees Web Naskh" pitchFamily="2" charset="-78"/>
                          <a:cs typeface="Nafees Web Naskh" pitchFamily="2" charset="-78"/>
                        </a:rPr>
                        <a:t>Don’t Do! </a:t>
                      </a:r>
                    </a:p>
                  </a:txBody>
                  <a:tcPr marL="0" marR="0" marT="137160" horzOverflow="overflow">
                    <a:lnL cap="flat">
                      <a:noFill/>
                    </a:lnL>
                    <a:lnR w="381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5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7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Tajweed" pitchFamily="2" charset="-78"/>
                        </a:rPr>
                        <a:t>اِفْعَلْ</a:t>
                      </a:r>
                      <a:r>
                        <a:rPr kumimoji="0" lang="ar-SA" sz="7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Nafees Web Naskh" pitchFamily="2" charset="-78"/>
                          <a:cs typeface="Nafees Web Naskh" pitchFamily="2" charset="-78"/>
                        </a:rPr>
                        <a:t>Do!   </a:t>
                      </a: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5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7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Tajweed" pitchFamily="2" charset="-78"/>
                        </a:rPr>
                        <a:t>اِفْعَلُوا</a:t>
                      </a:r>
                      <a:r>
                        <a:rPr kumimoji="0" lang="ar-SA" sz="7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Nafees Web Naskh" pitchFamily="2" charset="-78"/>
                          <a:cs typeface="Nafees Web Naskh" pitchFamily="2" charset="-78"/>
                        </a:rPr>
                        <a:t>Do!</a:t>
                      </a:r>
                    </a:p>
                  </a:txBody>
                  <a:tcPr marL="0" marR="0" marT="137160" horzOverflow="overflow">
                    <a:lnL w="381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</a:tr>
            </a:tbl>
          </a:graphicData>
        </a:graphic>
      </p:graphicFrame>
      <p:sp>
        <p:nvSpPr>
          <p:cNvPr id="90118" name="Text Box 10"/>
          <p:cNvSpPr txBox="1">
            <a:spLocks noChangeArrowheads="1"/>
          </p:cNvSpPr>
          <p:nvPr/>
        </p:nvSpPr>
        <p:spPr bwMode="auto">
          <a:xfrm rot="-2325775">
            <a:off x="-228600" y="762000"/>
            <a:ext cx="3429000" cy="1187450"/>
          </a:xfrm>
          <a:prstGeom prst="rect">
            <a:avLst/>
          </a:prstGeom>
          <a:solidFill>
            <a:srgbClr val="FF0000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ar-SA" altLang="zh-TW" sz="2400">
                <a:ea typeface="PMingLiU" pitchFamily="18" charset="-120"/>
                <a:cs typeface="Tahoma" pitchFamily="34" charset="0"/>
              </a:rPr>
              <a:t>100</a:t>
            </a:r>
            <a:r>
              <a:rPr lang="en-US" altLang="zh-TW" sz="2400">
                <a:ea typeface="PMingLiU" pitchFamily="18" charset="-120"/>
                <a:cs typeface="Tahoma" pitchFamily="34" charset="0"/>
              </a:rPr>
              <a:t>s of words in the Qur’an on these patterns</a:t>
            </a:r>
            <a:endParaRPr lang="ar-SA" sz="2400">
              <a:ea typeface="PMingLiU" pitchFamily="18" charset="-120"/>
              <a:cs typeface="Tahoma" pitchFamily="34" charset="0"/>
            </a:endParaRPr>
          </a:p>
        </p:txBody>
      </p:sp>
      <p:sp>
        <p:nvSpPr>
          <p:cNvPr id="90119" name="AutoShape 11"/>
          <p:cNvSpPr>
            <a:spLocks noChangeArrowheads="1"/>
          </p:cNvSpPr>
          <p:nvPr/>
        </p:nvSpPr>
        <p:spPr bwMode="auto">
          <a:xfrm>
            <a:off x="5326063" y="2743200"/>
            <a:ext cx="3565525" cy="912813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rtl="1">
              <a:spcBef>
                <a:spcPct val="0"/>
              </a:spcBef>
            </a:pPr>
            <a:r>
              <a:rPr lang="ar-SA" b="1">
                <a:cs typeface="Traditional Arabic_bs" pitchFamily="2" charset="-78"/>
              </a:rPr>
              <a:t>أَمْر</a:t>
            </a:r>
            <a:r>
              <a:rPr lang="ar-SA" sz="3600" b="1">
                <a:cs typeface="Arial" pitchFamily="34" charset="0"/>
              </a:rPr>
              <a:t> </a:t>
            </a:r>
            <a:endParaRPr lang="en-US" sz="3600" b="1">
              <a:cs typeface="Arial" pitchFamily="34" charset="0"/>
            </a:endParaRPr>
          </a:p>
        </p:txBody>
      </p:sp>
      <p:sp>
        <p:nvSpPr>
          <p:cNvPr id="90120" name="AutoShape 12"/>
          <p:cNvSpPr>
            <a:spLocks noChangeArrowheads="1"/>
          </p:cNvSpPr>
          <p:nvPr/>
        </p:nvSpPr>
        <p:spPr bwMode="auto">
          <a:xfrm>
            <a:off x="685800" y="2811463"/>
            <a:ext cx="4195763" cy="84455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rtl="1">
              <a:spcBef>
                <a:spcPct val="0"/>
              </a:spcBef>
            </a:pPr>
            <a:r>
              <a:rPr lang="ar-SA" sz="4400" b="1">
                <a:cs typeface="Traditional Arabic_bs" pitchFamily="2" charset="-78"/>
              </a:rPr>
              <a:t>نَهْي</a:t>
            </a:r>
            <a:r>
              <a:rPr lang="ar-SA" sz="3600" b="1">
                <a:cs typeface="Arial" pitchFamily="34" charset="0"/>
              </a:rPr>
              <a:t> </a:t>
            </a:r>
            <a:endParaRPr lang="en-US" sz="3600" b="1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Beam">
  <a:themeElements>
    <a:clrScheme name="6_Beam 1">
      <a:dk1>
        <a:srgbClr val="1A006C"/>
      </a:dk1>
      <a:lt1>
        <a:srgbClr val="FFFFFF"/>
      </a:lt1>
      <a:dk2>
        <a:srgbClr val="000066"/>
      </a:dk2>
      <a:lt2>
        <a:srgbClr val="CCCCFF"/>
      </a:lt2>
      <a:accent1>
        <a:srgbClr val="0099CC"/>
      </a:accent1>
      <a:accent2>
        <a:srgbClr val="6600CC"/>
      </a:accent2>
      <a:accent3>
        <a:srgbClr val="AAAAB8"/>
      </a:accent3>
      <a:accent4>
        <a:srgbClr val="DADADA"/>
      </a:accent4>
      <a:accent5>
        <a:srgbClr val="AACAE2"/>
      </a:accent5>
      <a:accent6>
        <a:srgbClr val="5C00B9"/>
      </a:accent6>
      <a:hlink>
        <a:srgbClr val="9999FF"/>
      </a:hlink>
      <a:folHlink>
        <a:srgbClr val="33CCCC"/>
      </a:folHlink>
    </a:clrScheme>
    <a:fontScheme name="6_Beam">
      <a:majorFont>
        <a:latin typeface="Tahoma"/>
        <a:ea typeface=""/>
        <a:cs typeface="Nafees Web Naskh"/>
      </a:majorFont>
      <a:minorFont>
        <a:latin typeface="Tahoma"/>
        <a:ea typeface=""/>
        <a:cs typeface="Nafees Web Nask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ar-SA" sz="4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lvi Nastaleeq" pitchFamily="2" charset="-7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ar-SA" sz="4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lvi Nastaleeq" pitchFamily="2" charset="-78"/>
          </a:defRPr>
        </a:defPPr>
      </a:lstStyle>
    </a:lnDef>
  </a:objectDefaults>
  <a:extraClrSchemeLst>
    <a:extraClrScheme>
      <a:clrScheme name="6_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eam">
  <a:themeElements>
    <a:clrScheme name="1_Beam 1">
      <a:dk1>
        <a:srgbClr val="1A006C"/>
      </a:dk1>
      <a:lt1>
        <a:srgbClr val="FFFFFF"/>
      </a:lt1>
      <a:dk2>
        <a:srgbClr val="000066"/>
      </a:dk2>
      <a:lt2>
        <a:srgbClr val="CCCCFF"/>
      </a:lt2>
      <a:accent1>
        <a:srgbClr val="0099CC"/>
      </a:accent1>
      <a:accent2>
        <a:srgbClr val="6600CC"/>
      </a:accent2>
      <a:accent3>
        <a:srgbClr val="AAAAB8"/>
      </a:accent3>
      <a:accent4>
        <a:srgbClr val="DADADA"/>
      </a:accent4>
      <a:accent5>
        <a:srgbClr val="AACAE2"/>
      </a:accent5>
      <a:accent6>
        <a:srgbClr val="5C00B9"/>
      </a:accent6>
      <a:hlink>
        <a:srgbClr val="9999FF"/>
      </a:hlink>
      <a:folHlink>
        <a:srgbClr val="33CCCC"/>
      </a:folHlink>
    </a:clrScheme>
    <a:fontScheme name="1_Beam">
      <a:majorFont>
        <a:latin typeface="Nafees Web Naskh"/>
        <a:ea typeface=""/>
        <a:cs typeface="Nafees Web Naskh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ar-SA" sz="6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ar-SA" sz="6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defRPr>
        </a:defPPr>
      </a:lstStyle>
    </a:lnDef>
  </a:objectDefaults>
  <a:extraClrSchemeLst>
    <a:extraClrScheme>
      <a:clrScheme name="1_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Beam">
  <a:themeElements>
    <a:clrScheme name="2_Beam 1">
      <a:dk1>
        <a:srgbClr val="1A006C"/>
      </a:dk1>
      <a:lt1>
        <a:srgbClr val="FFFFFF"/>
      </a:lt1>
      <a:dk2>
        <a:srgbClr val="000066"/>
      </a:dk2>
      <a:lt2>
        <a:srgbClr val="CCCCFF"/>
      </a:lt2>
      <a:accent1>
        <a:srgbClr val="0099CC"/>
      </a:accent1>
      <a:accent2>
        <a:srgbClr val="6600CC"/>
      </a:accent2>
      <a:accent3>
        <a:srgbClr val="AAAAB8"/>
      </a:accent3>
      <a:accent4>
        <a:srgbClr val="DADADA"/>
      </a:accent4>
      <a:accent5>
        <a:srgbClr val="AACAE2"/>
      </a:accent5>
      <a:accent6>
        <a:srgbClr val="5C00B9"/>
      </a:accent6>
      <a:hlink>
        <a:srgbClr val="9999FF"/>
      </a:hlink>
      <a:folHlink>
        <a:srgbClr val="33CCCC"/>
      </a:folHlink>
    </a:clrScheme>
    <a:fontScheme name="2_Beam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21128</TotalTime>
  <Words>1036</Words>
  <Application>Microsoft Office PowerPoint</Application>
  <PresentationFormat>On-screen Show (4:3)</PresentationFormat>
  <Paragraphs>210</Paragraphs>
  <Slides>22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6_Beam</vt:lpstr>
      <vt:lpstr>1_Beam</vt:lpstr>
      <vt:lpstr>2_Beam</vt:lpstr>
      <vt:lpstr>Understand Qur’an &amp; Salah The Easy Way</vt:lpstr>
      <vt:lpstr>قواعد – Grammar</vt:lpstr>
      <vt:lpstr>This is your 1st program? </vt:lpstr>
      <vt:lpstr>Kinds of words that we speak or write (Kalimat)</vt:lpstr>
      <vt:lpstr>Slide 5</vt:lpstr>
      <vt:lpstr>فعل   Verb</vt:lpstr>
      <vt:lpstr>Arabic language has 2 tenses</vt:lpstr>
      <vt:lpstr>Slide 8</vt:lpstr>
      <vt:lpstr>Slide 9</vt:lpstr>
      <vt:lpstr>Slide 10</vt:lpstr>
      <vt:lpstr>Slide 11</vt:lpstr>
      <vt:lpstr>TPI instructions …</vt:lpstr>
      <vt:lpstr>Do it with TPI </vt:lpstr>
      <vt:lpstr>To make plurals</vt:lpstr>
      <vt:lpstr>To make plurals</vt:lpstr>
      <vt:lpstr>Feminine Gender</vt:lpstr>
      <vt:lpstr>Slide 17</vt:lpstr>
      <vt:lpstr>Motivational Tip</vt:lpstr>
      <vt:lpstr>Virtues of Knowledge</vt:lpstr>
      <vt:lpstr>Slide 20</vt:lpstr>
      <vt:lpstr>In Eleven lessons with the parts of salah we</vt:lpstr>
      <vt:lpstr>The best amongst you is the one learns and teaches Quran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نہيں، نہيں...</dc:title>
  <dc:creator>dr</dc:creator>
  <cp:lastModifiedBy>Asif A. Shaikh</cp:lastModifiedBy>
  <cp:revision>2531</cp:revision>
  <dcterms:created xsi:type="dcterms:W3CDTF">2005-07-29T08:30:06Z</dcterms:created>
  <dcterms:modified xsi:type="dcterms:W3CDTF">2011-03-12T18:58:46Z</dcterms:modified>
</cp:coreProperties>
</file>