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1117" r:id="rId2"/>
    <p:sldId id="1082" r:id="rId3"/>
    <p:sldId id="1147" r:id="rId4"/>
    <p:sldId id="1148" r:id="rId5"/>
    <p:sldId id="1704" r:id="rId6"/>
    <p:sldId id="1705" r:id="rId7"/>
    <p:sldId id="1640" r:id="rId8"/>
    <p:sldId id="1690" r:id="rId9"/>
    <p:sldId id="1692" r:id="rId10"/>
    <p:sldId id="1693" r:id="rId11"/>
    <p:sldId id="1686" r:id="rId12"/>
    <p:sldId id="1706" r:id="rId13"/>
    <p:sldId id="1687" r:id="rId14"/>
    <p:sldId id="1688" r:id="rId15"/>
    <p:sldId id="1689" r:id="rId16"/>
    <p:sldId id="1097" r:id="rId17"/>
    <p:sldId id="1071" r:id="rId18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003300"/>
    <a:srgbClr val="FF3300"/>
    <a:srgbClr val="FF9953"/>
    <a:srgbClr val="A40079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711" autoAdjust="0"/>
    <p:restoredTop sz="89440" autoAdjust="0"/>
  </p:normalViewPr>
  <p:slideViewPr>
    <p:cSldViewPr>
      <p:cViewPr varScale="1">
        <p:scale>
          <a:sx n="44" d="100"/>
          <a:sy n="44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8F424D-A267-404C-BC93-3FE7111C18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56BCE9-382E-4873-AC51-642E2FE471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C389F-CF77-4B74-A721-88DBB9F44585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79977-C452-443C-ABBD-85D4D61F4F06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0AC3-956F-4280-BCC4-131EBF77F8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4171-D81B-40E9-9BC7-FC6FE4B1D4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4C002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  <p:sldLayoutId id="2147484276" r:id="rId12"/>
    <p:sldLayoutId id="214748427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Understand Qur’an &amp; Salah</a:t>
            </a:r>
            <a:r>
              <a:rPr lang="ur-PK" sz="346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ur-PK" sz="346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cs typeface="Tahoma" pitchFamily="34" charset="0"/>
              </a:rPr>
              <a:t>The Easy Way</a:t>
            </a:r>
            <a:endParaRPr lang="en-US" sz="4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-</a:t>
            </a: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12b</a:t>
            </a:r>
            <a:endParaRPr lang="en-US" sz="4000" b="1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82" name="Group 82"/>
          <p:cNvGraphicFramePr>
            <a:graphicFrameLocks noGrp="1"/>
          </p:cNvGraphicFramePr>
          <p:nvPr/>
        </p:nvGraphicFramePr>
        <p:xfrm>
          <a:off x="87313" y="0"/>
          <a:ext cx="8991600" cy="6882768"/>
        </p:xfrm>
        <a:graphic>
          <a:graphicData uri="http://schemas.openxmlformats.org/drawingml/2006/table">
            <a:tbl>
              <a:tblPr/>
              <a:tblGrid>
                <a:gridCol w="755650"/>
                <a:gridCol w="1812925"/>
                <a:gridCol w="696912"/>
                <a:gridCol w="1281113"/>
                <a:gridCol w="776287"/>
                <a:gridCol w="1563688"/>
                <a:gridCol w="669925"/>
                <a:gridCol w="14351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He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يَجْعَلُونَ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They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make!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Make!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اِجْعَلْ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make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تَجْعَلُوا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Make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اِجْعَلُوا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Tajweed" pitchFamily="2" charset="-78"/>
                        </a:rPr>
                        <a:t>ج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I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made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َجْعَلُ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We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made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will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make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تَجْعَلُ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cs typeface="Miriam" pitchFamily="2" charset="-79"/>
                        </a:rPr>
                        <a:t>She made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جَعَلَت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5049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ف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فَتَحَ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ف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ت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ح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pic>
        <p:nvPicPr>
          <p:cNvPr id="230097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85051" name="Line 50"/>
          <p:cNvSpPr>
            <a:spLocks noChangeShapeType="1"/>
          </p:cNvSpPr>
          <p:nvPr/>
        </p:nvSpPr>
        <p:spPr bwMode="auto">
          <a:xfrm flipH="1" flipV="1">
            <a:off x="4572000" y="5867400"/>
            <a:ext cx="44958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2" name="Text Box 132"/>
          <p:cNvSpPr txBox="1">
            <a:spLocks noChangeArrowheads="1"/>
          </p:cNvSpPr>
          <p:nvPr/>
        </p:nvSpPr>
        <p:spPr bwMode="auto">
          <a:xfrm>
            <a:off x="7620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</a:rPr>
              <a:t>* 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</a:endParaRPr>
          </a:p>
        </p:txBody>
      </p:sp>
      <p:sp>
        <p:nvSpPr>
          <p:cNvPr id="85053" name="Rectangle 83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جَاعِل</a:t>
            </a:r>
            <a:r>
              <a:rPr lang="en-US" b="1">
                <a:cs typeface="Majidi" pitchFamily="2" charset="-78"/>
              </a:rPr>
              <a:t> </a:t>
            </a:r>
            <a:r>
              <a:rPr lang="en-US" sz="1800" b="1">
                <a:cs typeface="Majidi" pitchFamily="2" charset="-78"/>
              </a:rPr>
              <a:t>Maker:</a:t>
            </a:r>
            <a:r>
              <a:rPr lang="en-US" b="1">
                <a:cs typeface="Majidi" pitchFamily="2" charset="-78"/>
              </a:rPr>
              <a:t> </a:t>
            </a:r>
          </a:p>
        </p:txBody>
      </p:sp>
      <p:sp>
        <p:nvSpPr>
          <p:cNvPr id="85054" name="Rectangle 84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>
                <a:cs typeface="Majidi" pitchFamily="2" charset="-78"/>
              </a:rPr>
              <a:t>مَجْعُول</a:t>
            </a:r>
            <a:r>
              <a:rPr lang="en-US" sz="1200" b="1">
                <a:cs typeface="Majidi" pitchFamily="2" charset="-78"/>
              </a:rPr>
              <a:t>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5055" name="Rectangle 85"/>
          <p:cNvSpPr>
            <a:spLocks noChangeArrowheads="1"/>
          </p:cNvSpPr>
          <p:nvPr/>
        </p:nvSpPr>
        <p:spPr bwMode="auto">
          <a:xfrm>
            <a:off x="549275" y="57912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 dirty="0">
                <a:cs typeface="Majidi" pitchFamily="2" charset="-78"/>
              </a:rPr>
              <a:t>جَعْل</a:t>
            </a:r>
            <a:r>
              <a:rPr lang="en-US" sz="1800" b="1" dirty="0">
                <a:cs typeface="Majidi" pitchFamily="2" charset="-78"/>
              </a:rPr>
              <a:t>To make :</a:t>
            </a:r>
            <a:r>
              <a:rPr lang="en-US" sz="4000" b="1" dirty="0">
                <a:cs typeface="Majidi" pitchFamily="2" charset="-78"/>
              </a:rPr>
              <a:t> </a:t>
            </a:r>
          </a:p>
        </p:txBody>
      </p:sp>
      <p:sp>
        <p:nvSpPr>
          <p:cNvPr id="85056" name="Rectangle 86"/>
          <p:cNvSpPr>
            <a:spLocks noChangeArrowheads="1"/>
          </p:cNvSpPr>
          <p:nvPr/>
        </p:nvSpPr>
        <p:spPr bwMode="auto">
          <a:xfrm>
            <a:off x="603250" y="5105400"/>
            <a:ext cx="2063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The one which is made</a:t>
            </a:r>
          </a:p>
        </p:txBody>
      </p:sp>
      <p:sp>
        <p:nvSpPr>
          <p:cNvPr id="85058" name="Oval 9"/>
          <p:cNvSpPr>
            <a:spLocks noChangeArrowheads="1"/>
          </p:cNvSpPr>
          <p:nvPr/>
        </p:nvSpPr>
        <p:spPr bwMode="auto">
          <a:xfrm rot="-2741055">
            <a:off x="34132" y="494506"/>
            <a:ext cx="1728788" cy="822325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346*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86020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86021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3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4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5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6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7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028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r-PK" sz="8800" dirty="0" smtClean="0">
                <a:cs typeface="Majidi" pitchFamily="2" charset="-78"/>
              </a:rPr>
              <a:t>اِقْرَءُوا الْقُرآن </a:t>
            </a:r>
          </a:p>
          <a:p>
            <a:pPr algn="ctr">
              <a:buNone/>
            </a:pPr>
            <a:r>
              <a:rPr lang="ur-PK" sz="8800" dirty="0" smtClean="0">
                <a:cs typeface="Majidi" pitchFamily="2" charset="-78"/>
              </a:rPr>
              <a:t>فَإِنَّه يَأتِي يَوْمَ القِيَامَةِ شَفِيعًا لأصْحَابِه</a:t>
            </a:r>
            <a:endParaRPr lang="en-US" sz="8800" dirty="0">
              <a:cs typeface="Majid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63000" cy="45720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recitation 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</a:t>
            </a:r>
            <a:r>
              <a:rPr lang="en-US" dirty="0" err="1" smtClean="0"/>
              <a:t>Mushaf</a:t>
            </a:r>
            <a:endParaRPr lang="en-US" dirty="0" smtClean="0"/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memory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Study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5 min. from the notebook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for 30 SECONDS from </a:t>
            </a:r>
            <a:r>
              <a:rPr lang="en-US" dirty="0" smtClean="0"/>
              <a:t>Vocabulary </a:t>
            </a:r>
            <a:r>
              <a:rPr lang="en-US" dirty="0" smtClean="0"/>
              <a:t>C</a:t>
            </a:r>
            <a:r>
              <a:rPr lang="en-US" dirty="0" smtClean="0"/>
              <a:t>ard (</a:t>
            </a:r>
            <a:r>
              <a:rPr lang="en-US" dirty="0" smtClean="0"/>
              <a:t>Download it from the site)</a:t>
            </a:r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Two on </a:t>
            </a:r>
            <a:r>
              <a:rPr lang="en-US" b="1" dirty="0" smtClean="0"/>
              <a:t>Listening </a:t>
            </a:r>
            <a:r>
              <a:rPr lang="en-US" b="1" dirty="0" smtClean="0"/>
              <a:t>and </a:t>
            </a:r>
            <a:r>
              <a:rPr lang="en-US" b="1" dirty="0" smtClean="0"/>
              <a:t>Talking  </a:t>
            </a:r>
            <a:endParaRPr lang="en-US" b="1" dirty="0" smtClean="0"/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dirty="0" smtClean="0"/>
              <a:t>Listen to the 1-hour mp3 recording for the complete course (download from the website). 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dirty="0" smtClean="0"/>
              <a:t>Talk about what you have learnt for at least 1 minute to your near and dear ones. </a:t>
            </a:r>
          </a:p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Recite with </a:t>
            </a:r>
            <a:r>
              <a:rPr lang="en-US" b="1" dirty="0" smtClean="0"/>
              <a:t>Rotation</a:t>
            </a:r>
            <a:endParaRPr lang="en-US" b="1" dirty="0" smtClean="0"/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7"/>
            </a:pPr>
            <a:r>
              <a:rPr lang="en-US" dirty="0" smtClean="0"/>
              <a:t>Recite different </a:t>
            </a:r>
            <a:r>
              <a:rPr lang="en-US" dirty="0" err="1" smtClean="0"/>
              <a:t>Surahs</a:t>
            </a:r>
            <a:r>
              <a:rPr lang="en-US" dirty="0" smtClean="0"/>
              <a:t> in your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don</a:t>
            </a:r>
            <a:r>
              <a:rPr lang="en-US" dirty="0" smtClean="0">
                <a:latin typeface="Nafees Web Naskh" pitchFamily="2" charset="-78"/>
              </a:rPr>
              <a:t>’</a:t>
            </a:r>
            <a:r>
              <a:rPr lang="en-US" dirty="0" smtClean="0"/>
              <a:t>t stick to just fixed ones)</a:t>
            </a:r>
          </a:p>
        </p:txBody>
      </p:sp>
      <p:sp>
        <p:nvSpPr>
          <p:cNvPr id="88069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If you don’t follow those tips (or 7 HW), then…</a:t>
            </a:r>
            <a:endParaRPr lang="ar-SA" b="1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153400" cy="41148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r>
              <a:rPr lang="en-US" sz="3600" dirty="0" smtClean="0"/>
              <a:t>Don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t say </a:t>
            </a:r>
            <a:r>
              <a:rPr lang="en-US" sz="3600" dirty="0" smtClean="0"/>
              <a:t>that: </a:t>
            </a:r>
            <a:endParaRPr lang="en-US" sz="3600" dirty="0" smtClean="0"/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Qur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an is difficult.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>
                <a:latin typeface="Nafees Web Naskh" pitchFamily="2" charset="-78"/>
              </a:rPr>
              <a:t>“</a:t>
            </a:r>
            <a:r>
              <a:rPr lang="en-US" sz="3600" dirty="0" smtClean="0"/>
              <a:t>My </a:t>
            </a:r>
            <a:r>
              <a:rPr lang="en-US" sz="3600" dirty="0" smtClean="0"/>
              <a:t>Brain </a:t>
            </a:r>
            <a:r>
              <a:rPr lang="en-US" sz="3600" dirty="0" smtClean="0"/>
              <a:t>is not that strong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endParaRPr lang="en-US" sz="3600" dirty="0" smtClean="0"/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Teacher is not good!</a:t>
            </a:r>
          </a:p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endParaRPr lang="ur-PK" sz="3600" dirty="0" smtClean="0"/>
          </a:p>
        </p:txBody>
      </p:sp>
      <p:sp>
        <p:nvSpPr>
          <p:cNvPr id="89093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Eleven lessons with the parts of </a:t>
            </a:r>
            <a:r>
              <a:rPr lang="en-US" sz="5400" dirty="0" err="1" smtClean="0">
                <a:cs typeface="Tahoma" pitchFamily="34" charset="0"/>
              </a:rPr>
              <a:t>S</a:t>
            </a:r>
            <a:r>
              <a:rPr lang="en-US" sz="5400" dirty="0" err="1" smtClean="0">
                <a:cs typeface="Tahoma" pitchFamily="34" charset="0"/>
              </a:rPr>
              <a:t>alah</a:t>
            </a:r>
            <a:r>
              <a:rPr lang="en-US" sz="5400" dirty="0" smtClean="0">
                <a:cs typeface="Tahoma" pitchFamily="34" charset="0"/>
              </a:rPr>
              <a:t> </a:t>
            </a:r>
            <a:r>
              <a:rPr lang="en-US" sz="5400" dirty="0" smtClean="0">
                <a:cs typeface="Tahoma" pitchFamily="34" charset="0"/>
              </a:rPr>
              <a:t>we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Learned 70 words which occur in </a:t>
            </a:r>
            <a:r>
              <a:rPr lang="en-US" sz="3600" b="1" dirty="0" err="1" smtClean="0"/>
              <a:t>quran</a:t>
            </a:r>
            <a:r>
              <a:rPr lang="en-US" sz="3600" b="1" dirty="0" smtClean="0"/>
              <a:t> almost </a:t>
            </a:r>
            <a:r>
              <a:rPr lang="en-US" sz="3600" b="1" dirty="0" smtClean="0"/>
              <a:t>29,718 </a:t>
            </a:r>
            <a:r>
              <a:rPr lang="en-US" sz="3600" b="1" dirty="0" smtClean="0"/>
              <a:t>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</a:t>
            </a:r>
            <a:r>
              <a:rPr lang="en-US" dirty="0" smtClean="0">
                <a:cs typeface="Tahoma" pitchFamily="34" charset="0"/>
              </a:rPr>
              <a:t>Qur’an </a:t>
            </a:r>
            <a:r>
              <a:rPr lang="en-US" dirty="0" smtClean="0">
                <a:cs typeface="Tahoma" pitchFamily="34" charset="0"/>
              </a:rPr>
              <a:t>which are repeated almost </a:t>
            </a:r>
            <a:r>
              <a:rPr lang="en-US" dirty="0" smtClean="0">
                <a:cs typeface="Tahoma" pitchFamily="34" charset="0"/>
              </a:rPr>
              <a:t>78,000 </a:t>
            </a:r>
            <a:r>
              <a:rPr lang="en-US" dirty="0" smtClean="0">
                <a:cs typeface="Tahoma" pitchFamily="34" charset="0"/>
              </a:rPr>
              <a:t>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90500" y="4462463"/>
            <a:ext cx="914400" cy="23955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33375" y="4572000"/>
            <a:ext cx="609600" cy="2286000"/>
          </a:xfrm>
          <a:prstGeom prst="upArrow">
            <a:avLst>
              <a:gd name="adj1" fmla="val 45315"/>
              <a:gd name="adj2" fmla="val 127899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52400" y="40687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29,718</a:t>
            </a:r>
            <a:endParaRPr lang="en-US" sz="2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</a:t>
            </a:r>
            <a:r>
              <a:rPr lang="en-US" sz="4400" smtClean="0">
                <a:cs typeface="Tahoma" pitchFamily="34" charset="0"/>
              </a:rPr>
              <a:t>Best </a:t>
            </a:r>
            <a:r>
              <a:rPr lang="en-US" sz="4400" dirty="0" smtClean="0">
                <a:cs typeface="Tahoma" pitchFamily="34" charset="0"/>
              </a:rPr>
              <a:t>amongst you is the one learns and </a:t>
            </a:r>
            <a:r>
              <a:rPr lang="en-US" sz="4400" smtClean="0">
                <a:cs typeface="Tahoma" pitchFamily="34" charset="0"/>
              </a:rPr>
              <a:t>teaches </a:t>
            </a:r>
            <a:r>
              <a:rPr lang="en-US" sz="4400" smtClean="0">
                <a:cs typeface="Tahoma" pitchFamily="34" charset="0"/>
              </a:rPr>
              <a:t>Qur’an</a:t>
            </a:r>
            <a:endParaRPr lang="ar-SA" sz="4400" dirty="0" smtClean="0">
              <a:cs typeface="Tahoma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74756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endParaRPr lang="en-US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530725"/>
          </a:xfrm>
        </p:spPr>
        <p:txBody>
          <a:bodyPr/>
          <a:lstStyle/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Total </a:t>
            </a:r>
            <a:r>
              <a:rPr lang="en-US" sz="2800" b="1" dirty="0" smtClean="0">
                <a:cs typeface="Tahoma" pitchFamily="34" charset="0"/>
              </a:rPr>
              <a:t>Physical </a:t>
            </a:r>
            <a:r>
              <a:rPr lang="en-US" sz="2800" b="1" dirty="0" smtClean="0">
                <a:cs typeface="Tahoma" pitchFamily="34" charset="0"/>
              </a:rPr>
              <a:t>Interaction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Hear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See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Think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Say </a:t>
            </a:r>
            <a:r>
              <a:rPr lang="en-US" sz="2800" b="1" dirty="0" smtClean="0">
                <a:cs typeface="Tahoma" pitchFamily="34" charset="0"/>
              </a:rPr>
              <a:t>it 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Show it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800" b="1" dirty="0" smtClean="0">
                <a:cs typeface="Tahoma" pitchFamily="34" charset="0"/>
              </a:rPr>
              <a:t>And do it will love and enthusiasm</a:t>
            </a: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en-US" sz="2800" b="1" dirty="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Arial" pitchFamily="34" charset="0"/>
              <a:buChar char="•"/>
            </a:pPr>
            <a:endParaRPr lang="ar-SA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638800" y="2362200"/>
            <a:ext cx="2541588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720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endParaRPr lang="en-US" sz="17200">
              <a:effectLst>
                <a:outerShdw blurRad="38100" dist="38100" dir="2700000" algn="tl">
                  <a:srgbClr val="000080"/>
                </a:outerShdw>
              </a:effectLst>
              <a:cs typeface="Majidi" pitchFamily="2" charset="-78"/>
            </a:endParaRP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690563" y="2743200"/>
            <a:ext cx="3652837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8675"/>
            <a:ext cx="8229600" cy="4530725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ع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ل 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ت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ح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ن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ص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ض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ب</a:t>
            </a:r>
          </a:p>
        </p:txBody>
      </p:sp>
      <p:sp>
        <p:nvSpPr>
          <p:cNvPr id="855044" name="Rectangle 4"/>
          <p:cNvSpPr>
            <a:spLocks noChangeArrowheads="1"/>
          </p:cNvSpPr>
          <p:nvPr/>
        </p:nvSpPr>
        <p:spPr bwMode="auto">
          <a:xfrm>
            <a:off x="304800" y="1246188"/>
            <a:ext cx="8839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defRPr/>
            </a:pPr>
            <a:r>
              <a:rPr lang="en-US" sz="3200" b="0" dirty="0">
                <a:solidFill>
                  <a:srgbClr val="FFFF00"/>
                </a:solidFill>
              </a:rPr>
              <a:t>In Arabic language most of </a:t>
            </a:r>
            <a:r>
              <a:rPr lang="en-US" sz="3200" b="0" dirty="0" smtClean="0">
                <a:solidFill>
                  <a:srgbClr val="FFFF00"/>
                </a:solidFill>
              </a:rPr>
              <a:t>Verbs </a:t>
            </a:r>
            <a:r>
              <a:rPr lang="en-US" sz="3200" b="0" dirty="0">
                <a:solidFill>
                  <a:srgbClr val="FFFF00"/>
                </a:solidFill>
              </a:rPr>
              <a:t>comes from three root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73242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673100"/>
                <a:gridCol w="16875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لاَ 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تَفْعَلُ</a:t>
                      </a: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اِفْعَلُ</a:t>
                      </a:r>
                      <a:r>
                        <a:rPr kumimoji="0" lang="ar-SA" sz="4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DId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DId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1977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>
                <a:latin typeface="Arial" pitchFamily="34" charset="0"/>
                <a:cs typeface="Tajweed" pitchFamily="2" charset="-78"/>
              </a:rPr>
              <a:t>فَ</a:t>
            </a:r>
            <a:r>
              <a:rPr lang="ar-SA" sz="2400"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latin typeface="Arial" pitchFamily="34" charset="0"/>
                <a:cs typeface="Tajweed" pitchFamily="2" charset="-78"/>
              </a:rPr>
              <a:t>َ، يَفْ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1978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9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400">
                <a:solidFill>
                  <a:srgbClr val="FFFF66"/>
                </a:solidFill>
                <a:latin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81980" name="Rectangle 77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فَاعِل</a:t>
            </a:r>
            <a:r>
              <a:rPr lang="en-US" sz="1800" b="1">
                <a:cs typeface="Majidi" pitchFamily="2" charset="-78"/>
              </a:rPr>
              <a:t>Doer :</a:t>
            </a:r>
            <a:r>
              <a:rPr lang="en-US" b="1">
                <a:cs typeface="Majidi" pitchFamily="2" charset="-78"/>
              </a:rPr>
              <a:t> </a:t>
            </a:r>
          </a:p>
        </p:txBody>
      </p:sp>
      <p:sp>
        <p:nvSpPr>
          <p:cNvPr id="81981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مَفْعُول</a:t>
            </a:r>
            <a:r>
              <a:rPr lang="en-US" sz="1800" b="1">
                <a:cs typeface="Majidi" pitchFamily="2" charset="-78"/>
              </a:rPr>
              <a:t>Object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1982" name="Rectangle 90"/>
          <p:cNvSpPr>
            <a:spLocks noChangeArrowheads="1"/>
          </p:cNvSpPr>
          <p:nvPr/>
        </p:nvSpPr>
        <p:spPr bwMode="auto">
          <a:xfrm>
            <a:off x="533400" y="58674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فِعْل</a:t>
            </a:r>
            <a:r>
              <a:rPr lang="en-US" sz="1800" b="1">
                <a:cs typeface="Majidi" pitchFamily="2" charset="-78"/>
              </a:rPr>
              <a:t>To do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1984" name="Oval 9"/>
          <p:cNvSpPr>
            <a:spLocks noChangeArrowheads="1"/>
          </p:cNvSpPr>
          <p:nvPr/>
        </p:nvSpPr>
        <p:spPr bwMode="auto">
          <a:xfrm rot="-2741055">
            <a:off x="407988" y="449263"/>
            <a:ext cx="16748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000" b="1"/>
              <a:t>105</a:t>
            </a:r>
            <a:r>
              <a:rPr lang="en-US" sz="3200" b="1"/>
              <a:t>*</a:t>
            </a:r>
          </a:p>
        </p:txBody>
      </p:sp>
      <p:pic>
        <p:nvPicPr>
          <p:cNvPr id="1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895600" y="2568575"/>
            <a:ext cx="3792538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>
                <a:cs typeface="Tahoma" pitchFamily="34" charset="0"/>
              </a:rPr>
              <a:t>Today’s Class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0261" name="Group 85"/>
          <p:cNvGraphicFramePr>
            <a:graphicFrameLocks noGrp="1"/>
          </p:cNvGraphicFramePr>
          <p:nvPr/>
        </p:nvGraphicFramePr>
        <p:xfrm>
          <a:off x="0" y="0"/>
          <a:ext cx="9220200" cy="6909120"/>
        </p:xfrm>
        <a:graphic>
          <a:graphicData uri="http://schemas.openxmlformats.org/drawingml/2006/table">
            <a:tbl>
              <a:tblPr/>
              <a:tblGrid>
                <a:gridCol w="914400"/>
                <a:gridCol w="1676400"/>
                <a:gridCol w="609600"/>
                <a:gridCol w="1384300"/>
                <a:gridCol w="749300"/>
                <a:gridCol w="16113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will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He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will open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يَفْتَحُونَ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They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Open!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تَفْتَحْ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اِفْتَحْ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will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Don’t open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تَفْتَحُوا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اِفْتَحُوا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will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تَفْتَحُونَ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You all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َتَحْتُمْ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 will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I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will open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َفْتَحُ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We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will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wpen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َفْتَحُ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She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 Cond" pitchFamily="34" charset="0"/>
                          <a:ea typeface="+mn-ea"/>
                          <a:cs typeface="Miriam" pitchFamily="2" charset="-79"/>
                        </a:rPr>
                        <a:t>opened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+mn-ea"/>
                        <a:cs typeface="Miriam" pitchFamily="2" charset="-79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فَتَحَ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4025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>
                <a:latin typeface="Arial" pitchFamily="34" charset="0"/>
                <a:cs typeface="Tajweed" pitchFamily="2" charset="-78"/>
              </a:rPr>
              <a:t>فَتَحَ، يَفْتَحُ..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4026" name="Line 50"/>
          <p:cNvSpPr>
            <a:spLocks noChangeShapeType="1"/>
          </p:cNvSpPr>
          <p:nvPr/>
        </p:nvSpPr>
        <p:spPr bwMode="auto">
          <a:xfrm flipH="1" flipV="1">
            <a:off x="4572000" y="5867400"/>
            <a:ext cx="44958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27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400">
                <a:solidFill>
                  <a:srgbClr val="FFFF66"/>
                </a:solidFill>
                <a:latin typeface="Alvi Nastaleeq" pitchFamily="2" charset="-78"/>
              </a:rPr>
              <a:t>* 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</a:endParaRPr>
          </a:p>
        </p:txBody>
      </p:sp>
      <p:sp>
        <p:nvSpPr>
          <p:cNvPr id="84028" name="Rectangle 81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b="1" dirty="0">
                <a:cs typeface="Majidi" pitchFamily="2" charset="-78"/>
              </a:rPr>
              <a:t>فَاتِحْ</a:t>
            </a:r>
            <a:r>
              <a:rPr lang="en-US" b="1" dirty="0">
                <a:cs typeface="Majidi" pitchFamily="2" charset="-78"/>
              </a:rPr>
              <a:t> </a:t>
            </a:r>
            <a:r>
              <a:rPr lang="en-US" sz="1800" b="1" dirty="0">
                <a:cs typeface="Majidi" pitchFamily="2" charset="-78"/>
              </a:rPr>
              <a:t>opener:</a:t>
            </a:r>
            <a:r>
              <a:rPr lang="en-US" b="1" dirty="0">
                <a:cs typeface="Majidi" pitchFamily="2" charset="-78"/>
              </a:rPr>
              <a:t> </a:t>
            </a:r>
          </a:p>
        </p:txBody>
      </p:sp>
      <p:sp>
        <p:nvSpPr>
          <p:cNvPr id="84029" name="Rectangle 82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b="1" dirty="0">
                <a:cs typeface="Majidi" pitchFamily="2" charset="-78"/>
              </a:rPr>
              <a:t>مَفْتُوح</a:t>
            </a:r>
            <a:r>
              <a:rPr lang="en-US" sz="1200" b="1" dirty="0">
                <a:cs typeface="Majidi" pitchFamily="2" charset="-78"/>
              </a:rPr>
              <a:t>:</a:t>
            </a:r>
            <a:r>
              <a:rPr lang="en-US" sz="4000" b="1" dirty="0">
                <a:cs typeface="Majidi" pitchFamily="2" charset="-78"/>
              </a:rPr>
              <a:t> </a:t>
            </a:r>
          </a:p>
        </p:txBody>
      </p:sp>
      <p:sp>
        <p:nvSpPr>
          <p:cNvPr id="84030" name="Rectangle 83"/>
          <p:cNvSpPr>
            <a:spLocks noChangeArrowheads="1"/>
          </p:cNvSpPr>
          <p:nvPr/>
        </p:nvSpPr>
        <p:spPr bwMode="auto">
          <a:xfrm>
            <a:off x="549275" y="57912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cs typeface="Majidi" pitchFamily="2" charset="-78"/>
              </a:rPr>
              <a:t>فَتَح</a:t>
            </a:r>
            <a:r>
              <a:rPr lang="en-US" sz="1800" b="1">
                <a:cs typeface="Majidi" pitchFamily="2" charset="-78"/>
              </a:rPr>
              <a:t>To Open :</a:t>
            </a:r>
            <a:r>
              <a:rPr lang="en-US" sz="4000" b="1">
                <a:cs typeface="Majidi" pitchFamily="2" charset="-78"/>
              </a:rPr>
              <a:t> </a:t>
            </a:r>
          </a:p>
        </p:txBody>
      </p:sp>
      <p:sp>
        <p:nvSpPr>
          <p:cNvPr id="84031" name="Rectangle 84"/>
          <p:cNvSpPr>
            <a:spLocks noChangeArrowheads="1"/>
          </p:cNvSpPr>
          <p:nvPr/>
        </p:nvSpPr>
        <p:spPr bwMode="auto">
          <a:xfrm>
            <a:off x="603250" y="5105400"/>
            <a:ext cx="2063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The one which is opened</a:t>
            </a:r>
          </a:p>
        </p:txBody>
      </p:sp>
      <p:sp>
        <p:nvSpPr>
          <p:cNvPr id="84033" name="Oval 9"/>
          <p:cNvSpPr>
            <a:spLocks noChangeArrowheads="1"/>
          </p:cNvSpPr>
          <p:nvPr/>
        </p:nvSpPr>
        <p:spPr bwMode="auto">
          <a:xfrm rot="-2741055">
            <a:off x="157163" y="322263"/>
            <a:ext cx="1319212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000" b="1"/>
              <a:t>29</a:t>
            </a:r>
            <a:r>
              <a:rPr lang="en-US" sz="3200" b="1"/>
              <a:t>*</a:t>
            </a:r>
          </a:p>
        </p:txBody>
      </p:sp>
      <p:pic>
        <p:nvPicPr>
          <p:cNvPr id="12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14800" y="6119813"/>
            <a:ext cx="38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20530</TotalTime>
  <Words>916</Words>
  <Application>Microsoft Office PowerPoint</Application>
  <PresentationFormat>On-screen Show (4:3)</PresentationFormat>
  <Paragraphs>215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6_Beam</vt:lpstr>
      <vt:lpstr>Understand Qur’an &amp; Salah The Easy Way</vt:lpstr>
      <vt:lpstr>قواعد – Grammar</vt:lpstr>
      <vt:lpstr>Use TPI</vt:lpstr>
      <vt:lpstr>Kinds of words that we speak or write (Kalimaat)</vt:lpstr>
      <vt:lpstr>Slide 5</vt:lpstr>
      <vt:lpstr>فعل   Verb</vt:lpstr>
      <vt:lpstr>Slide 7</vt:lpstr>
      <vt:lpstr>Slide 8</vt:lpstr>
      <vt:lpstr>Slide 9</vt:lpstr>
      <vt:lpstr>Slide 10</vt:lpstr>
      <vt:lpstr>Learning Tip</vt:lpstr>
      <vt:lpstr>Hadith</vt:lpstr>
      <vt:lpstr>7 Homeworks</vt:lpstr>
      <vt:lpstr>7 Homeworks</vt:lpstr>
      <vt:lpstr>If you don’t follow those tips (or 7 HW), then…</vt:lpstr>
      <vt:lpstr>In Eleven lessons with the parts of Salah we</vt:lpstr>
      <vt:lpstr>The Best amongst you is the one learns and teaches Qur’an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Asif A. Shaikh</cp:lastModifiedBy>
  <cp:revision>2431</cp:revision>
  <dcterms:created xsi:type="dcterms:W3CDTF">2005-07-29T08:30:06Z</dcterms:created>
  <dcterms:modified xsi:type="dcterms:W3CDTF">2011-02-04T17:18:58Z</dcterms:modified>
</cp:coreProperties>
</file>