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921" r:id="rId2"/>
    <p:sldId id="911" r:id="rId3"/>
    <p:sldId id="997" r:id="rId4"/>
    <p:sldId id="998" r:id="rId5"/>
    <p:sldId id="999" r:id="rId6"/>
    <p:sldId id="994" r:id="rId7"/>
    <p:sldId id="995" r:id="rId8"/>
    <p:sldId id="996" r:id="rId9"/>
    <p:sldId id="915" r:id="rId10"/>
    <p:sldId id="916" r:id="rId11"/>
    <p:sldId id="917" r:id="rId12"/>
    <p:sldId id="918" r:id="rId13"/>
    <p:sldId id="940" r:id="rId14"/>
    <p:sldId id="942" r:id="rId15"/>
    <p:sldId id="943" r:id="rId16"/>
    <p:sldId id="920" r:id="rId1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1pPr>
    <a:lvl2pPr marL="4572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2pPr>
    <a:lvl3pPr marL="9144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3pPr>
    <a:lvl4pPr marL="13716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4pPr>
    <a:lvl5pPr marL="18288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5pPr>
    <a:lvl6pPr marL="22860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6pPr>
    <a:lvl7pPr marL="27432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7pPr>
    <a:lvl8pPr marL="32004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8pPr>
    <a:lvl9pPr marL="36576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003300"/>
    <a:srgbClr val="FFCC00"/>
    <a:srgbClr val="FFFF00"/>
    <a:srgbClr val="FF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8013" autoAdjust="0"/>
  </p:normalViewPr>
  <p:slideViewPr>
    <p:cSldViewPr>
      <p:cViewPr>
        <p:scale>
          <a:sx n="40" d="100"/>
          <a:sy n="40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B607F0-13BD-4410-87C1-C50C945E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86B6A-B3EE-43F5-9CD0-583A6037BAA1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61EF7-5E0F-4B2C-83F8-45471DDD38D5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91B0C-3A56-4A2A-8EAA-9A2A97EB2671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Make sure everyone takes one or two deep breaths before they continue with Grammar!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shyness or ego… from Shaitaan.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5065F-633C-4DB1-82EF-21CDF53CECE7}" type="slidenum">
              <a:rPr lang="ar-SY"/>
              <a:pPr/>
              <a:t>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EE66B-F923-4713-893B-971C159A7DA7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BBCF2-DDBE-47F0-B458-F5AB614AD03A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0E7BA-8545-4D0F-8C78-B02BA090598D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BEB10-D37D-4F21-8088-B2900DEE26E3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90FB9-CF49-42A1-9DC2-95A5A4933B0B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27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2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F320-97D5-49E1-8F95-3B1338AAE10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1A07-9EF3-4D12-9609-1947C11C39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74AE-42F3-4E6F-A68E-28C5B0CDB69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07EC-EAB8-401A-BDBB-E564C3296AB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F6D9-64A1-4C42-9CB8-3B92607254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0FBD-5921-4877-A5C3-C8388B6C3EB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2393-F68A-4EDB-A43B-567D8580880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2F39-15BC-4751-8F56-DDF3F989D32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B3B4-CB42-401F-B4CA-43B3BEF1055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D640-6626-4711-A22F-AB98827F7B7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693EA-D112-4397-BF5B-3FA86BCAA10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3F1B-A05C-4103-B59E-6F8366B1C1B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9B61-A917-4ADA-925C-33DA33444023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1363-6897-4A5F-8352-40B7A652BF6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1C57FA-7DA8-49C3-A185-AADE8D1097A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7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p:oleObj spid="_x0000_s1026" name="Flash Document" r:id="rId4" imgW="1895400" imgH="1117440" progId="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1336675"/>
            <a:ext cx="8534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0">
              <a:lnSpc>
                <a:spcPct val="140000"/>
              </a:lnSpc>
              <a:defRPr/>
            </a:pPr>
            <a:endParaRPr lang="en-US" sz="1800" i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lnSpc>
                <a:spcPct val="140000"/>
              </a:lnSpc>
              <a:defRPr/>
            </a:pPr>
            <a:endParaRPr lang="en-US" sz="2000" i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lnSpc>
                <a:spcPct val="140000"/>
              </a:lnSpc>
              <a:defRPr/>
            </a:pPr>
            <a:endParaRPr lang="en-US" sz="2000" i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Understand Qur’an &amp; Salah </a:t>
            </a:r>
          </a:p>
          <a:p>
            <a:pPr marL="342900" indent="-342900" algn="ctr" rtl="0">
              <a:spcBef>
                <a:spcPct val="0"/>
              </a:spcBef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– The Easy Way</a:t>
            </a:r>
            <a:endParaRPr lang="ar-SA" b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Lesson No. </a:t>
            </a:r>
            <a:r>
              <a:rPr lang="en-US" sz="4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14b</a:t>
            </a:r>
            <a:endParaRPr lang="en-US" sz="4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pPr marL="342900" indent="-342900"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www.understandQuran.com</a:t>
            </a:r>
            <a:endParaRPr lang="ur-PK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0" dirty="0" smtClean="0"/>
              <a:t>Create the Environment for Learning</a:t>
            </a:r>
            <a:endParaRPr lang="ar-SA" sz="2800" b="0" dirty="0" smtClean="0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algn="l" rtl="0" eaLnBrk="1" hangingPunct="1">
              <a:buFontTx/>
              <a:buChar char="•"/>
            </a:pPr>
            <a:r>
              <a:rPr lang="en-US" sz="2800" dirty="0" smtClean="0"/>
              <a:t>Poster (in the office / home)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Vocabulary Card in the pocket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mp3 recording in your audio player 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Video / mp3 recording in your computer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Study book on your desk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White/black board (to write verses) in your house.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Friends / partners / family members to team up with to remind and continue. </a:t>
            </a:r>
            <a:r>
              <a:rPr lang="en-US" sz="2400" dirty="0" smtClean="0"/>
              <a:t>Least effective is family team (except in rare cases!)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Vocabulary Card</a:t>
            </a:r>
            <a:endParaRPr lang="ar-SA" sz="3200" b="0" smtClean="0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Carrying the Vocab. Card + Referring to it 5 times a day (preferably before or after the 5 obligatory prayers) will make your learning faster by 300% or more.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Carrying it is relatively easy.  </a:t>
            </a:r>
            <a:br>
              <a:rPr lang="en-US" sz="2800" dirty="0" smtClean="0"/>
            </a:br>
            <a:r>
              <a:rPr lang="en-US" sz="2800" dirty="0" smtClean="0"/>
              <a:t>But remembering to refer to it,</a:t>
            </a:r>
            <a:br>
              <a:rPr lang="en-US" sz="2800" dirty="0" smtClean="0"/>
            </a:br>
            <a:r>
              <a:rPr lang="en-US" sz="2800" dirty="0" smtClean="0"/>
              <a:t>                     is MUCH MORE ‘DIFFICULT’!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b="0" smtClean="0"/>
              <a:t>Vocabulary Cards</a:t>
            </a:r>
            <a:endParaRPr lang="ar-SA" b="0" smtClean="0">
              <a:solidFill>
                <a:srgbClr val="FFFF00"/>
              </a:solidFill>
            </a:endParaRP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319088" y="6229350"/>
            <a:ext cx="1371600" cy="476250"/>
            <a:chOff x="201" y="3924"/>
            <a:chExt cx="864" cy="300"/>
          </a:xfrm>
        </p:grpSpPr>
        <p:sp>
          <p:nvSpPr>
            <p:cNvPr id="1471492" name="Freeform 4"/>
            <p:cNvSpPr>
              <a:spLocks/>
            </p:cNvSpPr>
            <p:nvPr/>
          </p:nvSpPr>
          <p:spPr bwMode="auto">
            <a:xfrm>
              <a:off x="201" y="3924"/>
              <a:ext cx="864" cy="255"/>
            </a:xfrm>
            <a:custGeom>
              <a:avLst/>
              <a:gdLst/>
              <a:ahLst/>
              <a:cxnLst>
                <a:cxn ang="0">
                  <a:pos x="0" y="1920"/>
                </a:cxn>
                <a:cxn ang="0">
                  <a:pos x="0" y="1680"/>
                </a:cxn>
                <a:cxn ang="0">
                  <a:pos x="48" y="1440"/>
                </a:cxn>
                <a:cxn ang="0">
                  <a:pos x="144" y="1152"/>
                </a:cxn>
                <a:cxn ang="0">
                  <a:pos x="288" y="864"/>
                </a:cxn>
                <a:cxn ang="0">
                  <a:pos x="432" y="672"/>
                </a:cxn>
                <a:cxn ang="0">
                  <a:pos x="720" y="384"/>
                </a:cxn>
                <a:cxn ang="0">
                  <a:pos x="1004" y="200"/>
                </a:cxn>
                <a:cxn ang="0">
                  <a:pos x="1260" y="88"/>
                </a:cxn>
                <a:cxn ang="0">
                  <a:pos x="1472" y="36"/>
                </a:cxn>
                <a:cxn ang="0">
                  <a:pos x="1648" y="12"/>
                </a:cxn>
                <a:cxn ang="0">
                  <a:pos x="1760" y="0"/>
                </a:cxn>
                <a:cxn ang="0">
                  <a:pos x="1928" y="0"/>
                </a:cxn>
                <a:cxn ang="0">
                  <a:pos x="2204" y="36"/>
                </a:cxn>
                <a:cxn ang="0">
                  <a:pos x="2496" y="128"/>
                </a:cxn>
                <a:cxn ang="0">
                  <a:pos x="2748" y="256"/>
                </a:cxn>
                <a:cxn ang="0">
                  <a:pos x="2944" y="388"/>
                </a:cxn>
                <a:cxn ang="0">
                  <a:pos x="3152" y="584"/>
                </a:cxn>
                <a:cxn ang="0">
                  <a:pos x="3328" y="820"/>
                </a:cxn>
                <a:cxn ang="0">
                  <a:pos x="3468" y="1064"/>
                </a:cxn>
                <a:cxn ang="0">
                  <a:pos x="3564" y="1300"/>
                </a:cxn>
                <a:cxn ang="0">
                  <a:pos x="3624" y="1584"/>
                </a:cxn>
                <a:cxn ang="0">
                  <a:pos x="3640" y="1756"/>
                </a:cxn>
                <a:cxn ang="0">
                  <a:pos x="3648" y="1920"/>
                </a:cxn>
                <a:cxn ang="0">
                  <a:pos x="0" y="1920"/>
                </a:cxn>
              </a:cxnLst>
              <a:rect l="0" t="0" r="r" b="b"/>
              <a:pathLst>
                <a:path w="3648" h="1920">
                  <a:moveTo>
                    <a:pt x="0" y="1920"/>
                  </a:moveTo>
                  <a:lnTo>
                    <a:pt x="0" y="1680"/>
                  </a:lnTo>
                  <a:lnTo>
                    <a:pt x="48" y="1440"/>
                  </a:lnTo>
                  <a:lnTo>
                    <a:pt x="144" y="1152"/>
                  </a:lnTo>
                  <a:lnTo>
                    <a:pt x="288" y="864"/>
                  </a:lnTo>
                  <a:lnTo>
                    <a:pt x="432" y="672"/>
                  </a:lnTo>
                  <a:lnTo>
                    <a:pt x="720" y="384"/>
                  </a:lnTo>
                  <a:lnTo>
                    <a:pt x="1004" y="200"/>
                  </a:lnTo>
                  <a:lnTo>
                    <a:pt x="1260" y="88"/>
                  </a:lnTo>
                  <a:lnTo>
                    <a:pt x="1472" y="36"/>
                  </a:lnTo>
                  <a:lnTo>
                    <a:pt x="1648" y="12"/>
                  </a:lnTo>
                  <a:lnTo>
                    <a:pt x="1760" y="0"/>
                  </a:lnTo>
                  <a:lnTo>
                    <a:pt x="1928" y="0"/>
                  </a:lnTo>
                  <a:lnTo>
                    <a:pt x="2204" y="36"/>
                  </a:lnTo>
                  <a:lnTo>
                    <a:pt x="2496" y="128"/>
                  </a:lnTo>
                  <a:lnTo>
                    <a:pt x="2748" y="256"/>
                  </a:lnTo>
                  <a:lnTo>
                    <a:pt x="2944" y="388"/>
                  </a:lnTo>
                  <a:lnTo>
                    <a:pt x="3152" y="584"/>
                  </a:lnTo>
                  <a:lnTo>
                    <a:pt x="3328" y="820"/>
                  </a:lnTo>
                  <a:lnTo>
                    <a:pt x="3468" y="1064"/>
                  </a:lnTo>
                  <a:lnTo>
                    <a:pt x="3564" y="1300"/>
                  </a:lnTo>
                  <a:lnTo>
                    <a:pt x="3624" y="1584"/>
                  </a:lnTo>
                  <a:lnTo>
                    <a:pt x="3640" y="1756"/>
                  </a:lnTo>
                  <a:lnTo>
                    <a:pt x="3648" y="1920"/>
                  </a:lnTo>
                  <a:lnTo>
                    <a:pt x="0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549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9" name="Text Box 5"/>
            <p:cNvSpPr txBox="1">
              <a:spLocks noChangeArrowheads="1"/>
            </p:cNvSpPr>
            <p:nvPr/>
          </p:nvSpPr>
          <p:spPr bwMode="auto">
            <a:xfrm>
              <a:off x="249" y="393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ar-SA" sz="2400">
                  <a:solidFill>
                    <a:srgbClr val="FFFE00"/>
                  </a:solidFill>
                </a:rPr>
                <a:t>سبق - 8</a:t>
              </a:r>
              <a:endParaRPr lang="en-US" sz="2400">
                <a:solidFill>
                  <a:srgbClr val="FFFE00"/>
                </a:solidFill>
              </a:endParaRPr>
            </a:p>
          </p:txBody>
        </p:sp>
      </p:grpSp>
      <p:sp>
        <p:nvSpPr>
          <p:cNvPr id="1024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429000" y="1752600"/>
            <a:ext cx="5638800" cy="22860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i="1" dirty="0" smtClean="0"/>
              <a:t>“Home-made </a:t>
            </a:r>
            <a:r>
              <a:rPr lang="en-US" b="1" i="1" u="sng" dirty="0" smtClean="0"/>
              <a:t>Word Cards</a:t>
            </a:r>
            <a:r>
              <a:rPr lang="en-US" b="1" i="1" dirty="0" smtClean="0"/>
              <a:t> are an excellent technique for memorizing vocabulary.”</a:t>
            </a:r>
          </a:p>
        </p:txBody>
      </p:sp>
      <p:pic>
        <p:nvPicPr>
          <p:cNvPr id="102405" name="Picture 7" descr="how to learn_front page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3639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6" name="Picture 8" descr="how to learn_back page-b"/>
          <p:cNvPicPr>
            <a:picLocks noChangeAspect="1" noChangeArrowheads="1"/>
          </p:cNvPicPr>
          <p:nvPr/>
        </p:nvPicPr>
        <p:blipFill>
          <a:blip r:embed="rId4" cstate="print"/>
          <a:srcRect r="32076"/>
          <a:stretch>
            <a:fillRect/>
          </a:stretch>
        </p:blipFill>
        <p:spPr bwMode="auto">
          <a:xfrm>
            <a:off x="5105400" y="4397375"/>
            <a:ext cx="274320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7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3200" smtClean="0"/>
              <a:t>Vocab Card – to speed up your learning 3 times or more!</a:t>
            </a:r>
            <a:endParaRPr lang="ar-SA" sz="3200" smtClean="0"/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عھد  کیجیے ﷲ سے کہ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کارڈ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یا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 شیٹ یا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 ورق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ہمیشہ ساتھ رہے گا... جب تک کہ..</a:t>
            </a:r>
          </a:p>
          <a:p>
            <a:pPr eaLnBrk="1" hangingPunct="1">
              <a:lnSpc>
                <a:spcPct val="150000"/>
              </a:lnSpc>
            </a:pP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انٹرنٹ سے نہ ملے تو خود سے بنالیجیے</a:t>
            </a:r>
            <a:endParaRPr lang="ar-SA" dirty="0" smtClean="0">
              <a:latin typeface="Alvi Nastaleeq" pitchFamily="2" charset="-78"/>
              <a:cs typeface="Alvi Nastaleeq" pitchFamily="2" charset="-78"/>
            </a:endParaRPr>
          </a:p>
          <a:p>
            <a:pPr eaLnBrk="1" hangingPunct="1">
              <a:lnSpc>
                <a:spcPct val="150000"/>
              </a:lnSpc>
            </a:pP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ساتھ رکھنا آسان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، 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یاد رکھنا کہ اسے پڑھنا ہے زیادہ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اہم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۔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شیطان پڑھنے نہیں دے گا!!!</a:t>
            </a:r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        </a:t>
            </a:r>
            <a:r>
              <a:rPr lang="ur-PK" sz="2000" dirty="0" smtClean="0">
                <a:latin typeface="Alvi Nastaleeq" pitchFamily="2" charset="-78"/>
                <a:cs typeface="Alvi Nastaleeq" pitchFamily="2" charset="-78"/>
              </a:rPr>
              <a:t> </a:t>
            </a:r>
            <a:endParaRPr lang="ar-SA" dirty="0" smtClean="0"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2690" name="Group 2"/>
          <p:cNvGraphicFramePr>
            <a:graphicFrameLocks noGrp="1"/>
          </p:cNvGraphicFramePr>
          <p:nvPr/>
        </p:nvGraphicFramePr>
        <p:xfrm>
          <a:off x="1498600" y="2209800"/>
          <a:ext cx="6273800" cy="3657600"/>
        </p:xfrm>
        <a:graphic>
          <a:graphicData uri="http://schemas.openxmlformats.org/drawingml/2006/table">
            <a:tbl>
              <a:tblPr/>
              <a:tblGrid>
                <a:gridCol w="3644900"/>
                <a:gridCol w="1511300"/>
                <a:gridCol w="1117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اللّٰه ُ أَكْبَرُ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أَكْبَرُ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قَدْ قَامَتِ الصَّلَوٰةُ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الصَّلَوٰةِ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إِذَا جَاء نَصْرُ اللّٰهِ وَالْفَتْحُ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ص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مِن شَرِّ مَا خَلَقَ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خ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-76200" y="609600"/>
            <a:ext cx="813435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48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اہم ن</a:t>
            </a:r>
            <a:r>
              <a:rPr lang="ur-PK" sz="48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ئے    </a:t>
            </a:r>
            <a:r>
              <a:rPr lang="ar-SA" sz="48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الفاظ اور مثالیں</a:t>
            </a:r>
            <a:r>
              <a:rPr lang="ar-SA" sz="72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255838"/>
            <a:ext cx="73914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72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 الفاظ سيكھے جو قرآن ميں   </a:t>
            </a:r>
            <a:r>
              <a:rPr lang="en-US" sz="3600" b="1" smtClean="0"/>
              <a:t>30,453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بار آۓ هيں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r-PK" sz="2800" smtClean="0">
                <a:latin typeface="Alvi Nastaleeq" pitchFamily="2" charset="-78"/>
                <a:cs typeface="Alvi Nastaleeq" pitchFamily="2" charset="-78"/>
              </a:rPr>
              <a:t>يه صرف بار بار آنے والے الفاظ كا ذكر هے</a:t>
            </a:r>
            <a:endParaRPr lang="en-US" sz="2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قرآن ميں   كل تقريبًا </a:t>
            </a:r>
            <a:br>
              <a:rPr lang="ur-PK" sz="4000" smtClean="0">
                <a:latin typeface="Alvi Nastaleeq" pitchFamily="2" charset="-78"/>
                <a:cs typeface="Alvi Nastaleeq" pitchFamily="2" charset="-78"/>
              </a:rPr>
            </a:br>
            <a:r>
              <a:rPr lang="ur-PK" sz="3600" b="1" smtClean="0"/>
              <a:t>4,500 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الفاظ هيں جو تقريبًا </a:t>
            </a:r>
            <a:r>
              <a:rPr lang="ur-PK" sz="3600" b="1" smtClean="0"/>
              <a:t>78,000</a:t>
            </a:r>
            <a:r>
              <a:rPr lang="en-US" sz="3600" b="1" smtClean="0"/>
              <a:t> 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 بار آۓ هيں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90500" y="4332288"/>
            <a:ext cx="914400" cy="25257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333375" y="4343400"/>
            <a:ext cx="609600" cy="2525713"/>
          </a:xfrm>
          <a:prstGeom prst="upArrow">
            <a:avLst>
              <a:gd name="adj1" fmla="val 41148"/>
              <a:gd name="adj2" fmla="val 114322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52400" y="388620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30,453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39700" y="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  <a:noFill/>
        </p:spPr>
        <p:txBody>
          <a:bodyPr/>
          <a:lstStyle/>
          <a:p>
            <a:pPr eaLnBrk="1" hangingPunct="1"/>
            <a:r>
              <a:rPr lang="ur-PK" sz="5400" smtClean="0">
                <a:latin typeface="Alvi Nastaleeq" pitchFamily="2" charset="-78"/>
                <a:cs typeface="Alvi Nastaleeq" pitchFamily="2" charset="-78"/>
              </a:rPr>
              <a:t>اب تك هم نے </a:t>
            </a:r>
            <a:r>
              <a:rPr lang="en-US" sz="5400" smtClean="0">
                <a:latin typeface="Alvi Nastaleeq" pitchFamily="2" charset="-78"/>
                <a:cs typeface="Alvi Nastaleeq" pitchFamily="2" charset="-78"/>
              </a:rPr>
              <a:t>14</a:t>
            </a:r>
            <a:r>
              <a:rPr lang="ur-PK" sz="5400" smtClean="0">
                <a:latin typeface="Alvi Nastaleeq" pitchFamily="2" charset="-78"/>
                <a:cs typeface="Alvi Nastaleeq" pitchFamily="2" charset="-78"/>
              </a:rPr>
              <a:t> اسباق ميں</a:t>
            </a:r>
            <a:br>
              <a:rPr lang="ur-PK" sz="5400" smtClean="0">
                <a:latin typeface="Alvi Nastaleeq" pitchFamily="2" charset="-78"/>
                <a:cs typeface="Alvi Nastaleeq" pitchFamily="2" charset="-78"/>
              </a:rPr>
            </a:br>
            <a:r>
              <a:rPr lang="ur-PK" sz="4400" smtClean="0">
                <a:latin typeface="Alvi Nastaleeq" pitchFamily="2" charset="-78"/>
                <a:cs typeface="Alvi Nastaleeq" pitchFamily="2" charset="-78"/>
              </a:rPr>
              <a:t>نماز كے اهم حصّوں كے ساتھ ساتھ:</a:t>
            </a:r>
            <a:endParaRPr lang="en-US" sz="4400" smtClean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200" y="381000"/>
            <a:ext cx="825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2000" kern="0" dirty="0">
                <a:solidFill>
                  <a:srgbClr val="000000"/>
                </a:solidFill>
                <a:latin typeface="Tahoma"/>
                <a:cs typeface="Arial"/>
              </a:rPr>
              <a:t>4,500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Be ready for the next lesson!</a:t>
            </a:r>
            <a:endParaRPr lang="ar-SA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noFill/>
        </p:spPr>
        <p:txBody>
          <a:bodyPr lIns="0" rIns="0"/>
          <a:lstStyle/>
          <a:p>
            <a:pPr marL="114300" lvl="1" indent="0" eaLnBrk="1" hangingPunct="1">
              <a:buFont typeface="Symbol" pitchFamily="18" charset="2"/>
              <a:buNone/>
            </a:pPr>
            <a:r>
              <a:rPr lang="ar-SA" b="1" smtClean="0">
                <a:solidFill>
                  <a:srgbClr val="FFFF66"/>
                </a:solidFill>
              </a:rPr>
              <a:t> </a:t>
            </a:r>
            <a:r>
              <a:rPr lang="en-US" smtClean="0">
                <a:solidFill>
                  <a:srgbClr val="FFFF66"/>
                </a:solidFill>
              </a:rPr>
              <a:t>  </a:t>
            </a:r>
            <a:endParaRPr lang="en-US" b="1" smtClean="0">
              <a:solidFill>
                <a:srgbClr val="FFFF66"/>
              </a:solidFill>
            </a:endParaRPr>
          </a:p>
          <a:p>
            <a:pPr marL="114300" lvl="1" indent="0" eaLnBrk="1" hangingPunct="1">
              <a:buFont typeface="Symbol" pitchFamily="18" charset="2"/>
              <a:buNone/>
            </a:pPr>
            <a:endParaRPr lang="en-US" sz="3200" b="1" smtClean="0">
              <a:cs typeface="Tahoma" pitchFamily="34" charset="0"/>
            </a:endParaRPr>
          </a:p>
          <a:p>
            <a:pPr marL="114300" lvl="1" indent="0" algn="ctr" eaLnBrk="1" hangingPunct="1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4800">
                <a:solidFill>
                  <a:schemeClr val="tx1"/>
                </a:solidFill>
                <a:latin typeface="Tahoma" pitchFamily="34" charset="0"/>
                <a:cs typeface="Traditional Arabic_bs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4800">
                <a:solidFill>
                  <a:schemeClr val="tx1"/>
                </a:solidFill>
                <a:latin typeface="Tahoma" pitchFamily="34" charset="0"/>
                <a:cs typeface="Traditional Arabic_bs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8000" dirty="0" smtClean="0">
                <a:cs typeface="Traditional Arabic_bs" pitchFamily="2" charset="-78"/>
              </a:rPr>
              <a:t>قواعد</a:t>
            </a:r>
            <a:r>
              <a:rPr lang="ur-PK" sz="8000" dirty="0" smtClean="0"/>
              <a:t> – </a:t>
            </a:r>
            <a:r>
              <a:rPr lang="en-US" sz="8000" dirty="0" smtClean="0"/>
              <a:t>Grammar</a:t>
            </a:r>
          </a:p>
        </p:txBody>
      </p:sp>
      <p:pic>
        <p:nvPicPr>
          <p:cNvPr id="95235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4419600" y="5029200"/>
            <a:ext cx="3962400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i="1">
                <a:solidFill>
                  <a:schemeClr val="tx1"/>
                </a:solidFill>
                <a:latin typeface="Tahoma" pitchFamily="34" charset="0"/>
                <a:cs typeface="Arial" pitchFamily="34" charset="0"/>
              </a:rPr>
              <a:t>Take a deep breath now and do all the exercises with TPI.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endParaRPr lang="en-US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4530725"/>
          </a:xfrm>
        </p:spPr>
        <p:txBody>
          <a:bodyPr/>
          <a:lstStyle/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2800" b="1" dirty="0" smtClean="0">
                <a:cs typeface="Tahoma" pitchFamily="34" charset="0"/>
              </a:rPr>
              <a:t>Total </a:t>
            </a:r>
            <a:r>
              <a:rPr lang="en-US" sz="2800" b="1" dirty="0" err="1" smtClean="0">
                <a:cs typeface="Tahoma" pitchFamily="34" charset="0"/>
              </a:rPr>
              <a:t>Physcial</a:t>
            </a:r>
            <a:r>
              <a:rPr lang="en-US" sz="2800" b="1" dirty="0" smtClean="0">
                <a:cs typeface="Tahoma" pitchFamily="34" charset="0"/>
              </a:rPr>
              <a:t> Interaction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Hear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See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Think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Say it 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Show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And do it will love and enthusiasm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en-US" sz="2800" b="1" dirty="0" smtClean="0">
              <a:cs typeface="Tahoma" pitchFamily="34" charset="0"/>
            </a:endParaRP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ar-SA" sz="2800" b="1" dirty="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spcBef>
                <a:spcPct val="0"/>
              </a:spcBef>
              <a:defRPr/>
            </a:pPr>
            <a:r>
              <a:rPr lang="ur-PK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فعل  كے ابواب (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STYLES OF VERBS</a:t>
            </a:r>
            <a:r>
              <a:rPr lang="ur-PK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)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Alvi Nastaleeq" pitchFamily="2" charset="-78"/>
              <a:cs typeface="Alvi Nastaleeq" pitchFamily="2" charset="-78"/>
            </a:endParaRPr>
          </a:p>
        </p:txBody>
      </p:sp>
      <p:pic>
        <p:nvPicPr>
          <p:cNvPr id="50179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114426" y="514350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67000" y="5029200"/>
            <a:ext cx="3333750" cy="91440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48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س:</a:t>
            </a:r>
            <a:r>
              <a:rPr lang="ar-SA" sz="4800" b="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ar-SA" sz="4800" b="0" dirty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سَمِعَ، يَسْمَعُ</a:t>
            </a:r>
            <a:endParaRPr lang="en-US" sz="4800" b="0" dirty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667000" y="3179763"/>
            <a:ext cx="3305175" cy="914400"/>
          </a:xfrm>
          <a:prstGeom prst="rect">
            <a:avLst/>
          </a:prstGeom>
          <a:solidFill>
            <a:srgbClr val="800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b="0" dirty="0" smtClean="0">
                <a:latin typeface="Arial" pitchFamily="34" charset="0"/>
                <a:cs typeface="Tajweed" pitchFamily="2" charset="-78"/>
              </a:rPr>
              <a:t>ن:</a:t>
            </a:r>
            <a:r>
              <a:rPr lang="ar-SA" sz="5400" b="0" dirty="0" smtClean="0">
                <a:latin typeface="Arial" pitchFamily="34" charset="0"/>
                <a:cs typeface="Tajweed" pitchFamily="2" charset="-78"/>
              </a:rPr>
              <a:t> </a:t>
            </a:r>
            <a:r>
              <a:rPr lang="ar-SA" sz="5400" b="0" dirty="0">
                <a:latin typeface="Arial" pitchFamily="34" charset="0"/>
                <a:cs typeface="Tajweed" pitchFamily="2" charset="-78"/>
              </a:rPr>
              <a:t>نَصَر، يَنْصُرُ</a:t>
            </a:r>
            <a:endParaRPr lang="en-US" sz="4000" b="0" dirty="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667000" y="4090988"/>
            <a:ext cx="3305175" cy="914400"/>
          </a:xfrm>
          <a:prstGeom prst="rect">
            <a:avLst/>
          </a:prstGeom>
          <a:solidFill>
            <a:srgbClr val="66FF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ض: </a:t>
            </a:r>
            <a:r>
              <a:rPr lang="ar-SA" sz="40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ضَرَبَ،يَضْرِبُ  </a:t>
            </a:r>
            <a:endParaRPr lang="en-US" sz="4000" dirty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667000" y="2254250"/>
            <a:ext cx="3305175" cy="914400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b="0" dirty="0" smtClean="0">
                <a:latin typeface="Arial" pitchFamily="34" charset="0"/>
                <a:cs typeface="Tajweed" pitchFamily="2" charset="-78"/>
              </a:rPr>
              <a:t>ف:</a:t>
            </a:r>
            <a:r>
              <a:rPr lang="ar-SA" sz="5400" b="0" dirty="0" smtClean="0">
                <a:latin typeface="Arial" pitchFamily="34" charset="0"/>
                <a:cs typeface="Tajweed" pitchFamily="2" charset="-78"/>
              </a:rPr>
              <a:t> </a:t>
            </a:r>
            <a:r>
              <a:rPr lang="ar-SA" sz="5400" b="0" dirty="0">
                <a:latin typeface="Arial" pitchFamily="34" charset="0"/>
                <a:cs typeface="Tajweed" pitchFamily="2" charset="-78"/>
              </a:rPr>
              <a:t>فَتَحَ، يَفْتَحُ</a:t>
            </a:r>
            <a:endParaRPr lang="en-US" sz="5400" b="0" dirty="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3048000"/>
            <a:ext cx="52578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00400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z="19500" smtClean="0">
                <a:cs typeface="Tajweed" pitchFamily="2" charset="-78"/>
              </a:rPr>
              <a:t>كَفَرَ </a:t>
            </a:r>
            <a:endParaRPr lang="en-US" sz="19500" smtClean="0">
              <a:cs typeface="Tajweed" pitchFamily="2" charset="-7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3657600" cy="4343400"/>
          </a:xfrm>
        </p:spPr>
        <p:txBody>
          <a:bodyPr/>
          <a:lstStyle/>
          <a:p>
            <a:pPr marL="0" indent="0" algn="l" rtl="0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4400" b="1" dirty="0" smtClean="0">
                <a:cs typeface="Tahoma" pitchFamily="34" charset="0"/>
              </a:rPr>
              <a:t>to </a:t>
            </a:r>
            <a:r>
              <a:rPr lang="en-US" sz="4400" b="1" dirty="0" smtClean="0">
                <a:cs typeface="Tahoma" pitchFamily="34" charset="0"/>
              </a:rPr>
              <a:t>Disbelieve</a:t>
            </a:r>
          </a:p>
          <a:p>
            <a:pPr marL="0" indent="0" algn="l" rtl="0" eaLnBrk="1" hangingPunct="1">
              <a:lnSpc>
                <a:spcPct val="105000"/>
              </a:lnSpc>
              <a:buFont typeface="Wingdings" pitchFamily="2" charset="2"/>
              <a:buNone/>
            </a:pPr>
            <a:endParaRPr lang="en-US" sz="4400" b="1" dirty="0" smtClean="0">
              <a:cs typeface="Tahoma" pitchFamily="34" charset="0"/>
            </a:endParaRPr>
          </a:p>
          <a:p>
            <a:pPr marL="0" indent="0" algn="l" rtl="0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4400" b="1" smtClean="0">
                <a:cs typeface="Tahoma" pitchFamily="34" charset="0"/>
              </a:rPr>
              <a:t>to </a:t>
            </a:r>
            <a:r>
              <a:rPr lang="en-US" sz="4400" b="1" dirty="0" smtClean="0">
                <a:cs typeface="Tahoma" pitchFamily="34" charset="0"/>
              </a:rPr>
              <a:t>be Ungrateful</a:t>
            </a:r>
            <a:endParaRPr lang="ar-SA" sz="4400" b="1" dirty="0" smtClean="0">
              <a:cs typeface="Tahoma" pitchFamily="34" charset="0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 flipV="1">
            <a:off x="4343400" y="2743200"/>
            <a:ext cx="16002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H="1">
            <a:off x="4343400" y="3581400"/>
            <a:ext cx="16002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2675" name="Group 3"/>
          <p:cNvGraphicFramePr>
            <a:graphicFrameLocks noGrp="1"/>
          </p:cNvGraphicFramePr>
          <p:nvPr/>
        </p:nvGraphicFramePr>
        <p:xfrm>
          <a:off x="1" y="1"/>
          <a:ext cx="9144000" cy="6857999"/>
        </p:xfrm>
        <a:graphic>
          <a:graphicData uri="http://schemas.openxmlformats.org/drawingml/2006/table">
            <a:tbl>
              <a:tblPr/>
              <a:tblGrid>
                <a:gridCol w="914399"/>
                <a:gridCol w="1648214"/>
                <a:gridCol w="326266"/>
                <a:gridCol w="397854"/>
                <a:gridCol w="1209066"/>
                <a:gridCol w="990600"/>
                <a:gridCol w="1371600"/>
                <a:gridCol w="1143000"/>
                <a:gridCol w="1143001"/>
              </a:tblGrid>
              <a:tr h="1211968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disbelieves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کَفَرَ</a:t>
                      </a:r>
                      <a:endParaRPr kumimoji="0" lang="en-US" sz="4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0751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کَفَرُو</a:t>
                      </a:r>
                      <a:r>
                        <a:rPr kumimoji="0" lang="ur-PK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ar-SA" sz="4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0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Disbelieve!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 لَا تَکْفُرْ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اُکْفُرْ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300" kern="1200" dirty="0" smtClean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 </a:t>
                      </a:r>
                      <a:endParaRPr lang="en-US" sz="2300" kern="1200" dirty="0">
                        <a:solidFill>
                          <a:schemeClr val="bg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42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Disbelieve!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300" kern="1200" dirty="0" smtClean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</a:t>
                      </a:r>
                      <a:endParaRPr lang="en-US" sz="2300" kern="1200" dirty="0">
                        <a:solidFill>
                          <a:schemeClr val="bg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کَفَرْتُمْ</a:t>
                      </a:r>
                      <a:endParaRPr kumimoji="0" lang="en-US" sz="4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4075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Majidi"/>
                        </a:rPr>
                        <a:t>one who disbelieves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کَافِر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disbelieve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کَفَرْتُ</a:t>
                      </a:r>
                      <a:endParaRPr kumimoji="0" lang="en-US" sz="4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4075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who is disbelieved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مَکْفُور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نَکْفُرُ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کَفَرْنَا</a:t>
                      </a:r>
                      <a:endParaRPr kumimoji="0" lang="en-US" sz="4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4075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disbelieve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کُفْر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disbelieves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کَفَرَت</a:t>
                      </a:r>
                      <a:r>
                        <a:rPr kumimoji="0" lang="ur-PK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6318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96319" name="Text Box 82"/>
          <p:cNvSpPr txBox="1">
            <a:spLocks noChangeArrowheads="1"/>
          </p:cNvSpPr>
          <p:nvPr/>
        </p:nvSpPr>
        <p:spPr bwMode="auto">
          <a:xfrm>
            <a:off x="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 rot="19080939">
            <a:off x="-119632" y="227340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461*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699" name="Group 3"/>
          <p:cNvGraphicFramePr>
            <a:graphicFrameLocks noGrp="1"/>
          </p:cNvGraphicFramePr>
          <p:nvPr/>
        </p:nvGraphicFramePr>
        <p:xfrm>
          <a:off x="-1" y="0"/>
          <a:ext cx="9144002" cy="6956776"/>
        </p:xfrm>
        <a:graphic>
          <a:graphicData uri="http://schemas.openxmlformats.org/drawingml/2006/table">
            <a:tbl>
              <a:tblPr/>
              <a:tblGrid>
                <a:gridCol w="761594"/>
                <a:gridCol w="1827186"/>
                <a:gridCol w="246472"/>
                <a:gridCol w="444797"/>
                <a:gridCol w="1215752"/>
                <a:gridCol w="1143000"/>
                <a:gridCol w="1456025"/>
                <a:gridCol w="753775"/>
                <a:gridCol w="1295401"/>
              </a:tblGrid>
              <a:tr h="896705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enters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264354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enter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دَخَلُو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Enter!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 لَا تَدْخُلْ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اُدْخُلْ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enter / will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تَدْخُلُ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64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Enter!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تَدْخُلُوْا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اُدْخُلُوْا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enter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/>
                      </a:r>
                      <a:b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</a:b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/ </a:t>
                      </a: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will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تَدْخُلُوْنَ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4247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Majidi"/>
                        </a:rPr>
                        <a:t>One who enters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دَاخِل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enter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67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Majidi"/>
                        </a:rPr>
                        <a:t>That which is entered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مَدْخُول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enter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67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Majidi"/>
                        </a:rPr>
                        <a:t>To enter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دُخُوْل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enters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7342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97343" name="Text Box 82"/>
          <p:cNvSpPr txBox="1">
            <a:spLocks noChangeArrowheads="1"/>
          </p:cNvSpPr>
          <p:nvPr/>
        </p:nvSpPr>
        <p:spPr bwMode="auto">
          <a:xfrm>
            <a:off x="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 rot="19080939">
            <a:off x="80985" y="227340"/>
            <a:ext cx="1343911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78*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723" name="Group 3"/>
          <p:cNvGraphicFramePr>
            <a:graphicFrameLocks noGrp="1"/>
          </p:cNvGraphicFramePr>
          <p:nvPr/>
        </p:nvGraphicFramePr>
        <p:xfrm>
          <a:off x="0" y="0"/>
          <a:ext cx="9143999" cy="6858002"/>
        </p:xfrm>
        <a:graphic>
          <a:graphicData uri="http://schemas.openxmlformats.org/drawingml/2006/table">
            <a:tbl>
              <a:tblPr/>
              <a:tblGrid>
                <a:gridCol w="841091"/>
                <a:gridCol w="1682182"/>
                <a:gridCol w="600551"/>
                <a:gridCol w="181918"/>
                <a:gridCol w="1282027"/>
                <a:gridCol w="1070480"/>
                <a:gridCol w="1275951"/>
                <a:gridCol w="1017934"/>
                <a:gridCol w="1191865"/>
              </a:tblGrid>
              <a:tr h="943001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Miriam" pitchFamily="34" charset="-79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worships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3001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worship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يَعْبُدُو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عَبَدُو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94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worship!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iriam" pitchFamily="34" charset="-79"/>
                          <a:cs typeface="Tajweed" pitchFamily="2" charset="-78"/>
                        </a:rPr>
                        <a:t>لَا تَعْبُدْ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iriam" pitchFamily="34" charset="-79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اُعْبُدْ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worship / will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94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worship!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iriam" pitchFamily="34" charset="-79"/>
                          <a:cs typeface="Tajweed" pitchFamily="2" charset="-78"/>
                        </a:rPr>
                        <a:t>لَا تَعْبُدُوْا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iriam" pitchFamily="34" charset="-79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اُعْبُدُوْا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worship / will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تَعْبُدُوْنَ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56222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Worshipper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عَابِد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worship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4300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One who is worshiped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مَعْبُود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worship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84655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worship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عِ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بَادَة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worships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worshipped.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8366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98367" name="Text Box 82"/>
          <p:cNvSpPr txBox="1">
            <a:spLocks noChangeArrowheads="1"/>
          </p:cNvSpPr>
          <p:nvPr/>
        </p:nvSpPr>
        <p:spPr bwMode="auto">
          <a:xfrm>
            <a:off x="0" y="1600200"/>
            <a:ext cx="35814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r-PK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 dirty="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 rot="19080939">
            <a:off x="-119632" y="227340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143*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7200" smtClean="0">
                <a:solidFill>
                  <a:srgbClr val="FFFF00"/>
                </a:solidFill>
              </a:rPr>
              <a:t>Learning Tip</a:t>
            </a:r>
            <a:endParaRPr lang="ur-PK" sz="7200" smtClean="0">
              <a:solidFill>
                <a:srgbClr val="FFFF00"/>
              </a:solidFill>
            </a:endParaRP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99332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77850" marR="0" indent="-57785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FF"/>
          </a:buClr>
          <a:buSzPct val="90000"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77850" marR="0" indent="-57785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FF"/>
          </a:buClr>
          <a:buSzPct val="90000"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lnDef>
  </a:objectDefaults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9861</TotalTime>
  <Words>752</Words>
  <Application>Microsoft Office PowerPoint</Application>
  <PresentationFormat>On-screen Show (4:3)</PresentationFormat>
  <Paragraphs>228</Paragraphs>
  <Slides>16</Slides>
  <Notes>10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2_Beam</vt:lpstr>
      <vt:lpstr>Flash Document</vt:lpstr>
      <vt:lpstr>Slide 1</vt:lpstr>
      <vt:lpstr>قواعد – Grammar</vt:lpstr>
      <vt:lpstr>Use TPI</vt:lpstr>
      <vt:lpstr>Slide 4</vt:lpstr>
      <vt:lpstr>كَفَرَ </vt:lpstr>
      <vt:lpstr>Slide 6</vt:lpstr>
      <vt:lpstr>Slide 7</vt:lpstr>
      <vt:lpstr>Slide 8</vt:lpstr>
      <vt:lpstr>Learning Tip</vt:lpstr>
      <vt:lpstr>Create the Environment for Learning</vt:lpstr>
      <vt:lpstr>Vocabulary Card</vt:lpstr>
      <vt:lpstr>Vocabulary Cards</vt:lpstr>
      <vt:lpstr>Vocab Card – to speed up your learning 3 times or more!</vt:lpstr>
      <vt:lpstr>Slide 14</vt:lpstr>
      <vt:lpstr>اب تك هم نے 14 اسباق ميں نماز كے اهم حصّوں كے ساتھ ساتھ:</vt:lpstr>
      <vt:lpstr>Be ready for the next lesson!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Asif A. Shaikh</cp:lastModifiedBy>
  <cp:revision>318</cp:revision>
  <dcterms:created xsi:type="dcterms:W3CDTF">2008-10-07T02:53:58Z</dcterms:created>
  <dcterms:modified xsi:type="dcterms:W3CDTF">2011-02-12T05:27:45Z</dcterms:modified>
</cp:coreProperties>
</file>